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57"/>
  </p:notesMasterIdLst>
  <p:handoutMasterIdLst>
    <p:handoutMasterId r:id="rId58"/>
  </p:handoutMasterIdLst>
  <p:sldIdLst>
    <p:sldId id="271" r:id="rId3"/>
    <p:sldId id="523" r:id="rId4"/>
    <p:sldId id="524" r:id="rId5"/>
    <p:sldId id="525" r:id="rId6"/>
    <p:sldId id="287" r:id="rId7"/>
    <p:sldId id="313" r:id="rId8"/>
    <p:sldId id="526" r:id="rId9"/>
    <p:sldId id="512" r:id="rId10"/>
    <p:sldId id="527" r:id="rId11"/>
    <p:sldId id="528" r:id="rId12"/>
    <p:sldId id="532" r:id="rId13"/>
    <p:sldId id="529" r:id="rId14"/>
    <p:sldId id="530" r:id="rId15"/>
    <p:sldId id="533" r:id="rId16"/>
    <p:sldId id="531" r:id="rId17"/>
    <p:sldId id="534" r:id="rId18"/>
    <p:sldId id="535" r:id="rId19"/>
    <p:sldId id="536" r:id="rId20"/>
    <p:sldId id="312" r:id="rId21"/>
    <p:sldId id="538" r:id="rId22"/>
    <p:sldId id="539" r:id="rId23"/>
    <p:sldId id="308" r:id="rId24"/>
    <p:sldId id="304" r:id="rId25"/>
    <p:sldId id="537" r:id="rId26"/>
    <p:sldId id="540" r:id="rId27"/>
    <p:sldId id="480" r:id="rId28"/>
    <p:sldId id="259" r:id="rId29"/>
    <p:sldId id="266" r:id="rId30"/>
    <p:sldId id="300" r:id="rId31"/>
    <p:sldId id="515" r:id="rId32"/>
    <p:sldId id="518" r:id="rId33"/>
    <p:sldId id="541" r:id="rId34"/>
    <p:sldId id="542" r:id="rId35"/>
    <p:sldId id="520" r:id="rId36"/>
    <p:sldId id="544" r:id="rId37"/>
    <p:sldId id="545" r:id="rId38"/>
    <p:sldId id="481" r:id="rId39"/>
    <p:sldId id="390" r:id="rId40"/>
    <p:sldId id="551" r:id="rId41"/>
    <p:sldId id="554" r:id="rId42"/>
    <p:sldId id="558" r:id="rId43"/>
    <p:sldId id="493" r:id="rId44"/>
    <p:sldId id="428" r:id="rId45"/>
    <p:sldId id="517" r:id="rId46"/>
    <p:sldId id="483" r:id="rId47"/>
    <p:sldId id="350" r:id="rId48"/>
    <p:sldId id="546" r:id="rId49"/>
    <p:sldId id="547" r:id="rId50"/>
    <p:sldId id="548" r:id="rId51"/>
    <p:sldId id="561" r:id="rId52"/>
    <p:sldId id="559" r:id="rId53"/>
    <p:sldId id="560" r:id="rId54"/>
    <p:sldId id="550" r:id="rId55"/>
    <p:sldId id="522" r:id="rId56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Denbow" initials="R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38" autoAdjust="0"/>
  </p:normalViewPr>
  <p:slideViewPr>
    <p:cSldViewPr>
      <p:cViewPr varScale="1">
        <p:scale>
          <a:sx n="117" d="100"/>
          <a:sy n="117" d="100"/>
        </p:scale>
        <p:origin x="20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72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1-30T10:54:54.031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83EDD-35B1-49D2-B061-61FE70914A7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7AD8E989-EDBD-4943-897E-DE077CDC1A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E7C8E5CD-53CB-4146-A07D-B0FEF436715D}" type="parTrans" cxnId="{3E8C59E6-DD58-4312-8E26-D2BE50E67526}">
      <dgm:prSet/>
      <dgm:spPr/>
      <dgm:t>
        <a:bodyPr/>
        <a:lstStyle/>
        <a:p>
          <a:endParaRPr lang="en-US"/>
        </a:p>
      </dgm:t>
    </dgm:pt>
    <dgm:pt modelId="{1EF1DD61-6525-493E-BB85-7D6FA06648F4}" type="sibTrans" cxnId="{3E8C59E6-DD58-4312-8E26-D2BE50E67526}">
      <dgm:prSet/>
      <dgm:spPr/>
      <dgm:t>
        <a:bodyPr/>
        <a:lstStyle/>
        <a:p>
          <a:endParaRPr lang="en-US"/>
        </a:p>
      </dgm:t>
    </dgm:pt>
    <dgm:pt modelId="{85D94068-8F0D-4391-8810-E48F11F153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05CA09F-F565-4F78-A237-DE65D70B6EF2}" type="parTrans" cxnId="{81C908CA-F29C-47E5-A331-5629D6F99AB0}">
      <dgm:prSet/>
      <dgm:spPr/>
      <dgm:t>
        <a:bodyPr/>
        <a:lstStyle/>
        <a:p>
          <a:endParaRPr lang="en-US"/>
        </a:p>
      </dgm:t>
    </dgm:pt>
    <dgm:pt modelId="{B86F7046-CE2D-4407-8D78-969B4D6CA900}" type="sibTrans" cxnId="{81C908CA-F29C-47E5-A331-5629D6F99AB0}">
      <dgm:prSet/>
      <dgm:spPr/>
      <dgm:t>
        <a:bodyPr/>
        <a:lstStyle/>
        <a:p>
          <a:endParaRPr lang="en-US"/>
        </a:p>
      </dgm:t>
    </dgm:pt>
    <dgm:pt modelId="{02767A90-8857-4793-BBEB-C6C55A3BF9D4}" type="pres">
      <dgm:prSet presAssocID="{CB483EDD-35B1-49D2-B061-61FE70914A76}" presName="compositeShape" presStyleCnt="0">
        <dgm:presLayoutVars>
          <dgm:chMax val="7"/>
          <dgm:dir/>
          <dgm:resizeHandles val="exact"/>
        </dgm:presLayoutVars>
      </dgm:prSet>
      <dgm:spPr/>
    </dgm:pt>
    <dgm:pt modelId="{6FA0B7D4-AAE5-44CA-B18C-060473DAEB66}" type="pres">
      <dgm:prSet presAssocID="{7AD8E989-EDBD-4943-897E-DE077CDC1AE7}" presName="circ1" presStyleLbl="vennNode1" presStyleIdx="0" presStyleCnt="2"/>
      <dgm:spPr/>
      <dgm:t>
        <a:bodyPr/>
        <a:lstStyle/>
        <a:p>
          <a:endParaRPr lang="en-US"/>
        </a:p>
      </dgm:t>
    </dgm:pt>
    <dgm:pt modelId="{8C18B477-FD6D-4097-97EC-9C2B6C3EFE69}" type="pres">
      <dgm:prSet presAssocID="{7AD8E989-EDBD-4943-897E-DE077CDC1A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6C0EF-EBE1-4748-851E-AA23D5CD3DB2}" type="pres">
      <dgm:prSet presAssocID="{85D94068-8F0D-4391-8810-E48F11F15379}" presName="circ2" presStyleLbl="vennNode1" presStyleIdx="1" presStyleCnt="2"/>
      <dgm:spPr/>
      <dgm:t>
        <a:bodyPr/>
        <a:lstStyle/>
        <a:p>
          <a:endParaRPr lang="en-US"/>
        </a:p>
      </dgm:t>
    </dgm:pt>
    <dgm:pt modelId="{C0F0C405-BA18-4B38-9876-F7AE15D8E5AA}" type="pres">
      <dgm:prSet presAssocID="{85D94068-8F0D-4391-8810-E48F11F153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27117-A49F-470F-AABE-188AED8F9D82}" type="presOf" srcId="{CB483EDD-35B1-49D2-B061-61FE70914A76}" destId="{02767A90-8857-4793-BBEB-C6C55A3BF9D4}" srcOrd="0" destOrd="0" presId="urn:microsoft.com/office/officeart/2005/8/layout/venn1"/>
    <dgm:cxn modelId="{81C908CA-F29C-47E5-A331-5629D6F99AB0}" srcId="{CB483EDD-35B1-49D2-B061-61FE70914A76}" destId="{85D94068-8F0D-4391-8810-E48F11F15379}" srcOrd="1" destOrd="0" parTransId="{A05CA09F-F565-4F78-A237-DE65D70B6EF2}" sibTransId="{B86F7046-CE2D-4407-8D78-969B4D6CA900}"/>
    <dgm:cxn modelId="{6BDF29B6-066C-4E7E-8898-AD9DEC960C62}" type="presOf" srcId="{7AD8E989-EDBD-4943-897E-DE077CDC1AE7}" destId="{6FA0B7D4-AAE5-44CA-B18C-060473DAEB66}" srcOrd="0" destOrd="0" presId="urn:microsoft.com/office/officeart/2005/8/layout/venn1"/>
    <dgm:cxn modelId="{3E8C59E6-DD58-4312-8E26-D2BE50E67526}" srcId="{CB483EDD-35B1-49D2-B061-61FE70914A76}" destId="{7AD8E989-EDBD-4943-897E-DE077CDC1AE7}" srcOrd="0" destOrd="0" parTransId="{E7C8E5CD-53CB-4146-A07D-B0FEF436715D}" sibTransId="{1EF1DD61-6525-493E-BB85-7D6FA06648F4}"/>
    <dgm:cxn modelId="{CE470092-B7AC-4C39-925A-3E37B9F8F793}" type="presOf" srcId="{85D94068-8F0D-4391-8810-E48F11F15379}" destId="{C0F0C405-BA18-4B38-9876-F7AE15D8E5AA}" srcOrd="1" destOrd="0" presId="urn:microsoft.com/office/officeart/2005/8/layout/venn1"/>
    <dgm:cxn modelId="{EE8FA750-57F1-445F-ACB4-D44B85805662}" type="presOf" srcId="{85D94068-8F0D-4391-8810-E48F11F15379}" destId="{8F36C0EF-EBE1-4748-851E-AA23D5CD3DB2}" srcOrd="0" destOrd="0" presId="urn:microsoft.com/office/officeart/2005/8/layout/venn1"/>
    <dgm:cxn modelId="{44155980-1F8E-4C82-8573-5D6CDF320E30}" type="presOf" srcId="{7AD8E989-EDBD-4943-897E-DE077CDC1AE7}" destId="{8C18B477-FD6D-4097-97EC-9C2B6C3EFE69}" srcOrd="1" destOrd="0" presId="urn:microsoft.com/office/officeart/2005/8/layout/venn1"/>
    <dgm:cxn modelId="{54AD790F-8C79-4B11-B399-3F80BC381CD0}" type="presParOf" srcId="{02767A90-8857-4793-BBEB-C6C55A3BF9D4}" destId="{6FA0B7D4-AAE5-44CA-B18C-060473DAEB66}" srcOrd="0" destOrd="0" presId="urn:microsoft.com/office/officeart/2005/8/layout/venn1"/>
    <dgm:cxn modelId="{59C05AC5-8E0A-45B4-9EF1-1A7C0151D0B7}" type="presParOf" srcId="{02767A90-8857-4793-BBEB-C6C55A3BF9D4}" destId="{8C18B477-FD6D-4097-97EC-9C2B6C3EFE69}" srcOrd="1" destOrd="0" presId="urn:microsoft.com/office/officeart/2005/8/layout/venn1"/>
    <dgm:cxn modelId="{D734D912-CFF9-429D-9AFF-08BDEAFE88C6}" type="presParOf" srcId="{02767A90-8857-4793-BBEB-C6C55A3BF9D4}" destId="{8F36C0EF-EBE1-4748-851E-AA23D5CD3DB2}" srcOrd="2" destOrd="0" presId="urn:microsoft.com/office/officeart/2005/8/layout/venn1"/>
    <dgm:cxn modelId="{60C50272-A40F-47DF-91EA-0C148D33EDED}" type="presParOf" srcId="{02767A90-8857-4793-BBEB-C6C55A3BF9D4}" destId="{C0F0C405-BA18-4B38-9876-F7AE15D8E5A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88010-88CE-477F-A0EA-51445030D8B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190D418-2D4E-414C-A890-CA1A20C0E8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Designate and</a:t>
          </a:r>
          <a:b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</a:b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Classify Area</a:t>
          </a:r>
        </a:p>
      </dgm:t>
    </dgm:pt>
    <dgm:pt modelId="{9925788A-FB30-45B2-A9D8-9B7879A5200F}" type="parTrans" cxnId="{C5B864B8-A746-445A-9DE1-252DA6E45D1A}">
      <dgm:prSet/>
      <dgm:spPr/>
    </dgm:pt>
    <dgm:pt modelId="{2C8E7084-9BA0-4698-B3AA-787C04AC1D4A}" type="sibTrans" cxnId="{C5B864B8-A746-445A-9DE1-252DA6E45D1A}">
      <dgm:prSet/>
      <dgm:spPr/>
    </dgm:pt>
    <dgm:pt modelId="{40D460FF-ECD0-4BB8-9099-F2E6FA600E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Planning &amp; </a:t>
          </a:r>
          <a:b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</a:b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Implementing Controls</a:t>
          </a:r>
        </a:p>
      </dgm:t>
    </dgm:pt>
    <dgm:pt modelId="{F038B096-E1D1-401F-83AE-F54D0E927989}" type="parTrans" cxnId="{1D99C1E7-5163-4DD6-BA1E-404D90901F97}">
      <dgm:prSet/>
      <dgm:spPr/>
    </dgm:pt>
    <dgm:pt modelId="{2BA52347-360A-4EF0-B8F3-2C9E21B18DD5}" type="sibTrans" cxnId="{1D99C1E7-5163-4DD6-BA1E-404D90901F97}">
      <dgm:prSet/>
      <dgm:spPr/>
    </dgm:pt>
    <dgm:pt modelId="{59158352-E27E-47E0-8827-0A131F9878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Monitor</a:t>
          </a:r>
          <a:b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</a:b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Air Quality</a:t>
          </a:r>
        </a:p>
      </dgm:t>
    </dgm:pt>
    <dgm:pt modelId="{314988F3-9F49-4985-B63C-FDDA5EBE333A}" type="parTrans" cxnId="{428572E1-25AA-41E0-97F6-DC1293EFB087}">
      <dgm:prSet/>
      <dgm:spPr/>
    </dgm:pt>
    <dgm:pt modelId="{4046DFA4-F699-49B6-88AF-6E8571DCCAF8}" type="sibTrans" cxnId="{428572E1-25AA-41E0-97F6-DC1293EFB087}">
      <dgm:prSet/>
      <dgm:spPr/>
    </dgm:pt>
    <dgm:pt modelId="{4EA0D87A-D7BF-4488-942C-513D54C32348}" type="pres">
      <dgm:prSet presAssocID="{CD788010-88CE-477F-A0EA-51445030D8B4}" presName="cycle" presStyleCnt="0">
        <dgm:presLayoutVars>
          <dgm:dir/>
          <dgm:resizeHandles val="exact"/>
        </dgm:presLayoutVars>
      </dgm:prSet>
      <dgm:spPr/>
    </dgm:pt>
    <dgm:pt modelId="{487C4879-4AD3-43E5-9648-27F696FA27E0}" type="pres">
      <dgm:prSet presAssocID="{D190D418-2D4E-414C-A890-CA1A20C0E830}" presName="dummy" presStyleCnt="0"/>
      <dgm:spPr/>
    </dgm:pt>
    <dgm:pt modelId="{36756549-ABAD-4DBF-A93E-D766E0BF0643}" type="pres">
      <dgm:prSet presAssocID="{D190D418-2D4E-414C-A890-CA1A20C0E83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02286-22E6-4415-9540-DBF0A3C76F67}" type="pres">
      <dgm:prSet presAssocID="{2C8E7084-9BA0-4698-B3AA-787C04AC1D4A}" presName="sibTrans" presStyleLbl="node1" presStyleIdx="0" presStyleCnt="3"/>
      <dgm:spPr/>
    </dgm:pt>
    <dgm:pt modelId="{89159638-D5A5-4121-9F6F-20F3113D0CA4}" type="pres">
      <dgm:prSet presAssocID="{40D460FF-ECD0-4BB8-9099-F2E6FA600E53}" presName="dummy" presStyleCnt="0"/>
      <dgm:spPr/>
    </dgm:pt>
    <dgm:pt modelId="{25F96CA8-E8FE-4849-8BA3-081CE7CB2B60}" type="pres">
      <dgm:prSet presAssocID="{40D460FF-ECD0-4BB8-9099-F2E6FA600E5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E9B7-FAD0-4E90-A944-530148537EA2}" type="pres">
      <dgm:prSet presAssocID="{2BA52347-360A-4EF0-B8F3-2C9E21B18DD5}" presName="sibTrans" presStyleLbl="node1" presStyleIdx="1" presStyleCnt="3"/>
      <dgm:spPr/>
    </dgm:pt>
    <dgm:pt modelId="{F31B5290-878E-445F-B3BB-281EEE3299D1}" type="pres">
      <dgm:prSet presAssocID="{59158352-E27E-47E0-8827-0A131F9878DE}" presName="dummy" presStyleCnt="0"/>
      <dgm:spPr/>
    </dgm:pt>
    <dgm:pt modelId="{BD370119-E695-4253-87F1-1A3F2D9EF581}" type="pres">
      <dgm:prSet presAssocID="{59158352-E27E-47E0-8827-0A131F9878D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79301-02D5-40F3-9A9C-35165908F8DC}" type="pres">
      <dgm:prSet presAssocID="{4046DFA4-F699-49B6-88AF-6E8571DCCAF8}" presName="sibTrans" presStyleLbl="node1" presStyleIdx="2" presStyleCnt="3"/>
      <dgm:spPr/>
    </dgm:pt>
  </dgm:ptLst>
  <dgm:cxnLst>
    <dgm:cxn modelId="{428572E1-25AA-41E0-97F6-DC1293EFB087}" srcId="{CD788010-88CE-477F-A0EA-51445030D8B4}" destId="{59158352-E27E-47E0-8827-0A131F9878DE}" srcOrd="2" destOrd="0" parTransId="{314988F3-9F49-4985-B63C-FDDA5EBE333A}" sibTransId="{4046DFA4-F699-49B6-88AF-6E8571DCCAF8}"/>
    <dgm:cxn modelId="{D8A7C8AD-D80F-455F-8DED-06794B311C8C}" type="presOf" srcId="{40D460FF-ECD0-4BB8-9099-F2E6FA600E53}" destId="{25F96CA8-E8FE-4849-8BA3-081CE7CB2B60}" srcOrd="0" destOrd="0" presId="urn:microsoft.com/office/officeart/2005/8/layout/cycle1"/>
    <dgm:cxn modelId="{C5B864B8-A746-445A-9DE1-252DA6E45D1A}" srcId="{CD788010-88CE-477F-A0EA-51445030D8B4}" destId="{D190D418-2D4E-414C-A890-CA1A20C0E830}" srcOrd="0" destOrd="0" parTransId="{9925788A-FB30-45B2-A9D8-9B7879A5200F}" sibTransId="{2C8E7084-9BA0-4698-B3AA-787C04AC1D4A}"/>
    <dgm:cxn modelId="{F0A9527B-8A7C-4194-AC10-E4F2122495F2}" type="presOf" srcId="{CD788010-88CE-477F-A0EA-51445030D8B4}" destId="{4EA0D87A-D7BF-4488-942C-513D54C32348}" srcOrd="0" destOrd="0" presId="urn:microsoft.com/office/officeart/2005/8/layout/cycle1"/>
    <dgm:cxn modelId="{82231E17-A0A1-475C-8785-A5F3B4671C88}" type="presOf" srcId="{59158352-E27E-47E0-8827-0A131F9878DE}" destId="{BD370119-E695-4253-87F1-1A3F2D9EF581}" srcOrd="0" destOrd="0" presId="urn:microsoft.com/office/officeart/2005/8/layout/cycle1"/>
    <dgm:cxn modelId="{1D99C1E7-5163-4DD6-BA1E-404D90901F97}" srcId="{CD788010-88CE-477F-A0EA-51445030D8B4}" destId="{40D460FF-ECD0-4BB8-9099-F2E6FA600E53}" srcOrd="1" destOrd="0" parTransId="{F038B096-E1D1-401F-83AE-F54D0E927989}" sibTransId="{2BA52347-360A-4EF0-B8F3-2C9E21B18DD5}"/>
    <dgm:cxn modelId="{A8D232BE-223A-47FB-901B-219C5E5258D7}" type="presOf" srcId="{2BA52347-360A-4EF0-B8F3-2C9E21B18DD5}" destId="{8710E9B7-FAD0-4E90-A944-530148537EA2}" srcOrd="0" destOrd="0" presId="urn:microsoft.com/office/officeart/2005/8/layout/cycle1"/>
    <dgm:cxn modelId="{65A5BEC9-B860-4242-BFFB-ACE2DD9F89DA}" type="presOf" srcId="{D190D418-2D4E-414C-A890-CA1A20C0E830}" destId="{36756549-ABAD-4DBF-A93E-D766E0BF0643}" srcOrd="0" destOrd="0" presId="urn:microsoft.com/office/officeart/2005/8/layout/cycle1"/>
    <dgm:cxn modelId="{AA882646-B1C9-4A0F-9A31-93EDE2B48B0F}" type="presOf" srcId="{4046DFA4-F699-49B6-88AF-6E8571DCCAF8}" destId="{34A79301-02D5-40F3-9A9C-35165908F8DC}" srcOrd="0" destOrd="0" presId="urn:microsoft.com/office/officeart/2005/8/layout/cycle1"/>
    <dgm:cxn modelId="{BD2CFC21-5428-437B-8AA9-375C193F898E}" type="presOf" srcId="{2C8E7084-9BA0-4698-B3AA-787C04AC1D4A}" destId="{08302286-22E6-4415-9540-DBF0A3C76F67}" srcOrd="0" destOrd="0" presId="urn:microsoft.com/office/officeart/2005/8/layout/cycle1"/>
    <dgm:cxn modelId="{5F6587E5-607C-445C-BF7E-0245016616AF}" type="presParOf" srcId="{4EA0D87A-D7BF-4488-942C-513D54C32348}" destId="{487C4879-4AD3-43E5-9648-27F696FA27E0}" srcOrd="0" destOrd="0" presId="urn:microsoft.com/office/officeart/2005/8/layout/cycle1"/>
    <dgm:cxn modelId="{DB658AF0-D289-4957-A5AA-EB1897812C57}" type="presParOf" srcId="{4EA0D87A-D7BF-4488-942C-513D54C32348}" destId="{36756549-ABAD-4DBF-A93E-D766E0BF0643}" srcOrd="1" destOrd="0" presId="urn:microsoft.com/office/officeart/2005/8/layout/cycle1"/>
    <dgm:cxn modelId="{8786BD87-AA07-45F2-8E83-EA6B0A24360E}" type="presParOf" srcId="{4EA0D87A-D7BF-4488-942C-513D54C32348}" destId="{08302286-22E6-4415-9540-DBF0A3C76F67}" srcOrd="2" destOrd="0" presId="urn:microsoft.com/office/officeart/2005/8/layout/cycle1"/>
    <dgm:cxn modelId="{1371EC36-35E5-4BAA-9E13-48C0C4D084CF}" type="presParOf" srcId="{4EA0D87A-D7BF-4488-942C-513D54C32348}" destId="{89159638-D5A5-4121-9F6F-20F3113D0CA4}" srcOrd="3" destOrd="0" presId="urn:microsoft.com/office/officeart/2005/8/layout/cycle1"/>
    <dgm:cxn modelId="{36C0BD02-117A-4CF8-92F8-41415BB57DEC}" type="presParOf" srcId="{4EA0D87A-D7BF-4488-942C-513D54C32348}" destId="{25F96CA8-E8FE-4849-8BA3-081CE7CB2B60}" srcOrd="4" destOrd="0" presId="urn:microsoft.com/office/officeart/2005/8/layout/cycle1"/>
    <dgm:cxn modelId="{216E497E-1C07-4672-BAD0-4773F7F0B082}" type="presParOf" srcId="{4EA0D87A-D7BF-4488-942C-513D54C32348}" destId="{8710E9B7-FAD0-4E90-A944-530148537EA2}" srcOrd="5" destOrd="0" presId="urn:microsoft.com/office/officeart/2005/8/layout/cycle1"/>
    <dgm:cxn modelId="{D9364A30-3AD0-4A7B-B3D8-110EB07AB16D}" type="presParOf" srcId="{4EA0D87A-D7BF-4488-942C-513D54C32348}" destId="{F31B5290-878E-445F-B3BB-281EEE3299D1}" srcOrd="6" destOrd="0" presId="urn:microsoft.com/office/officeart/2005/8/layout/cycle1"/>
    <dgm:cxn modelId="{28547A1A-4809-42FC-9B7F-AA2FA2FD50DB}" type="presParOf" srcId="{4EA0D87A-D7BF-4488-942C-513D54C32348}" destId="{BD370119-E695-4253-87F1-1A3F2D9EF581}" srcOrd="7" destOrd="0" presId="urn:microsoft.com/office/officeart/2005/8/layout/cycle1"/>
    <dgm:cxn modelId="{B28B1A7B-4687-40F7-930E-A384CC267293}" type="presParOf" srcId="{4EA0D87A-D7BF-4488-942C-513D54C32348}" destId="{34A79301-02D5-40F3-9A9C-35165908F8D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0B7D4-AAE5-44CA-B18C-060473DAEB66}">
      <dsp:nvSpPr>
        <dsp:cNvPr id="0" name=""/>
        <dsp:cNvSpPr/>
      </dsp:nvSpPr>
      <dsp:spPr>
        <a:xfrm>
          <a:off x="90868" y="715232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03859" y="979544"/>
        <a:ext cx="1292352" cy="1712799"/>
      </dsp:txXfrm>
    </dsp:sp>
    <dsp:sp modelId="{8F36C0EF-EBE1-4748-851E-AA23D5CD3DB2}">
      <dsp:nvSpPr>
        <dsp:cNvPr id="0" name=""/>
        <dsp:cNvSpPr/>
      </dsp:nvSpPr>
      <dsp:spPr>
        <a:xfrm>
          <a:off x="1706308" y="715232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42388" y="979544"/>
        <a:ext cx="1292352" cy="171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fld id="{896E812E-4BBF-4536-A1E0-26753BD2E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fld id="{1B582D91-D845-4F9A-8447-B4A0BA4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674CB-4A2C-47EF-BB59-1368499FF0CA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4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92601-10C4-42AC-B66B-F3F8BDC25707}" type="slidenum">
              <a:rPr lang="en-US"/>
              <a:pPr/>
              <a:t>10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1064" tIns="45532" rIns="91064" bIns="45532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4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E8456-B7A1-4232-8C22-4874AFC574B8}" type="slidenum">
              <a:rPr lang="en-US"/>
              <a:pPr/>
              <a:t>11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8187" cy="3411537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89504" tIns="44752" rIns="89504" bIns="4475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8543D-2152-4E20-B072-ADEADA26EE71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1064" tIns="45532" rIns="91064" bIns="45532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95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09D66-C698-4E45-B131-EDFFF6188203}" type="slidenum">
              <a:rPr lang="en-US"/>
              <a:pPr/>
              <a:t>13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1064" tIns="45532" rIns="91064" bIns="45532"/>
          <a:lstStyle/>
          <a:p>
            <a:pPr>
              <a:buFontTx/>
              <a:buChar char="•"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573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E2256-AF29-461A-BA4E-C360DABF6752}" type="slidenum">
              <a:rPr lang="en-US"/>
              <a:pPr/>
              <a:t>14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8187" cy="3411537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89504" tIns="44752" rIns="89504" bIns="4475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809B4-A49D-4E1C-94C0-749A4451ACAE}" type="slidenum">
              <a:rPr lang="en-US"/>
              <a:pPr/>
              <a:t>15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1064" tIns="45532" rIns="91064" bIns="45532"/>
          <a:lstStyle/>
          <a:p>
            <a:pPr>
              <a:buFontTx/>
              <a:buChar char="•"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862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0A0A-518C-4233-9406-C3184E99999A}" type="slidenum">
              <a:rPr lang="en-US"/>
              <a:pPr/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9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F5FA1-1421-410D-866B-FA6CB0825F67}" type="slidenum">
              <a:rPr lang="en-US"/>
              <a:pPr/>
              <a:t>17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5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F841E-B842-485A-B8FC-096A5A514CDC}" type="slidenum">
              <a:rPr lang="en-US"/>
              <a:pPr/>
              <a:t>18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D8EA9-1707-4AF5-9F0E-A7B311450BEF}" type="slidenum">
              <a:rPr lang="en-US"/>
              <a:pPr/>
              <a:t>19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B98E-51D8-4AD5-9044-00C1CDE7ACA4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9623A-C8A7-4CEC-BC2A-693DA6791782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A353-CDAC-4D43-AC29-CAEE4EAD4A7A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9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94C45-7A27-48F8-9F33-A2B54959D0EB}" type="slidenum">
              <a:rPr lang="en-US"/>
              <a:pPr/>
              <a:t>25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83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193B-CA8E-447E-8B10-3F13F50DFBF4}" type="slidenum">
              <a:rPr lang="en-US"/>
              <a:pPr/>
              <a:t>26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11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6A082-CA45-4BB7-BCC6-3E587D2BB78C}" type="slidenum">
              <a:rPr lang="en-US"/>
              <a:pPr/>
              <a:t>27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5E07-EAA2-4A37-A910-9E700E6396C7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9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B3C07-11D9-483C-8C59-4B30128CBCF1}" type="slidenum">
              <a:rPr lang="en-US"/>
              <a:pPr/>
              <a:t>29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5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12367-C7AE-48EF-A414-967256AA4FAE}" type="slidenum">
              <a:rPr lang="en-US"/>
              <a:pPr/>
              <a:t>30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5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DF71B-44DD-4CC6-A64F-5A00E3C47C2B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4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94C45-7A27-48F8-9F33-A2B54959D0EB}" type="slidenum">
              <a:rPr lang="en-US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4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9EFCE-EDEB-4987-9916-62EB5AF70A11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8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1482C-7DAC-4F69-BB8A-8BDD79260802}" type="slidenum">
              <a:rPr lang="en-US"/>
              <a:pPr/>
              <a:t>34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5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9313-AA68-4C05-B883-11FADBE1807D}" type="slidenum">
              <a:rPr lang="en-US"/>
              <a:pPr/>
              <a:t>35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2345"/>
          </a:xfrm>
        </p:spPr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3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344AA-8764-4589-9B66-C2BB1C8FFF2A}" type="slidenum">
              <a:rPr lang="en-US"/>
              <a:pPr/>
              <a:t>36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1204"/>
            <a:ext cx="5030788" cy="4103901"/>
          </a:xfrm>
        </p:spPr>
        <p:txBody>
          <a:bodyPr lIns="91449" tIns="45725" rIns="91449" bIns="45725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69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C84FF-0408-4FC4-9987-66A9FCA181ED}" type="slidenum">
              <a:rPr lang="en-US"/>
              <a:pPr/>
              <a:t>37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30788" cy="4103688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6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1A74-B6D5-4EF1-B627-0A7A067C8F5C}" type="slidenum">
              <a:rPr lang="en-US"/>
              <a:pPr/>
              <a:t>42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2625"/>
            <a:ext cx="4560887" cy="3421063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7613" cy="41005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10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BF081-1DA4-4376-B624-4A062BF36771}" type="slidenum">
              <a:rPr lang="en-US"/>
              <a:pPr/>
              <a:t>43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2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5B8C0-555C-4A9F-BE57-D918888F1EDE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0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A506C-BB50-441C-B8B6-77B04F09FB57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30788" cy="4103688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8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02193-39EC-4E25-8937-EFBD8A8E7FCB}" type="slidenum">
              <a:rPr lang="en-US"/>
              <a:pPr/>
              <a:t>46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30788" cy="4103688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7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2EEA3-C861-4796-87FA-C182291C30A4}" type="slidenum">
              <a:rPr lang="en-US"/>
              <a:pPr/>
              <a:t>47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1204"/>
            <a:ext cx="5030788" cy="4103901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9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7F23D-DEA4-45B4-9717-8992D5D1F020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8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79473-6305-4D65-9864-AA74323B0C80}" type="slidenum">
              <a:rPr lang="en-US"/>
              <a:pPr/>
              <a:t>48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63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2761"/>
            <a:ext cx="5030787" cy="41023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0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D6DB6-D8D9-4825-B750-F2EF3C73E880}" type="slidenum">
              <a:rPr lang="en-US"/>
              <a:pPr/>
              <a:t>49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1204"/>
            <a:ext cx="5030788" cy="4103901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82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03B9-3B63-478C-8C29-1942C50917C8}" type="slidenum">
              <a:rPr lang="en-US"/>
              <a:pPr/>
              <a:t>50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0004" tIns="45002" rIns="90004" bIns="4500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6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6FF49-1F59-4491-A89C-D597B501993E}" type="slidenum">
              <a:rPr lang="en-US"/>
              <a:pPr/>
              <a:t>51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1204"/>
            <a:ext cx="5030788" cy="4103901"/>
          </a:xfrm>
        </p:spPr>
        <p:txBody>
          <a:bodyPr lIns="91449" tIns="45725" rIns="91449" bIns="457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71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DC385-C650-463D-B0D7-DEB85FCFBB0E}" type="slidenum">
              <a:rPr lang="en-US"/>
              <a:pPr/>
              <a:t>52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13D5C-8C00-46B4-9506-549DCE42B9CD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49721-438D-4249-93BF-6D0797607BF8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2FA5F-C520-4AAB-B2EF-0FB3D4B7F9C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15D13-35BD-4019-8977-754BF2A379EB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7FA34-065F-45F9-AB08-9E6FD36A713C}" type="slidenum">
              <a:rPr lang="en-US"/>
              <a:pPr/>
              <a:t>9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31204"/>
            <a:ext cx="5030787" cy="4103901"/>
          </a:xfrm>
        </p:spPr>
        <p:txBody>
          <a:bodyPr lIns="91064" tIns="45532" rIns="91064" bIns="45532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1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4F0CF6-B707-4627-8FFF-37AC04A042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4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7F01C-222A-49C1-9EF1-67D3B707C3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D7935-BAA1-4900-BAAF-432B74FD9F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E42E63-8312-43F4-AF84-B2C1A321D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4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600" u="none">
              <a:solidFill>
                <a:srgbClr val="000000"/>
              </a:solidFill>
            </a:endParaRP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u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D0AA-5CA1-4C06-BFFD-B2347C74A8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9D094-5CA8-40A3-AAB8-B1DE9CFA5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2E4A-FC0F-4503-9F0B-5D05723E8C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7B7B-163E-4D87-A5DD-931F35000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715E-2678-46E5-9BCF-388D642BBB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F15C-608B-4E0C-BD55-07EDDEA652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04EBC-3620-466F-9F75-8729FE28DA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8E17-F7EF-4879-B690-13F8DCCC09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E84E-86E0-4DF1-BB7F-5EAA5B4D4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F71E4-17D2-45D9-A355-6048A50D51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8F08-2A32-4738-A628-2FF29BB6C4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08C4BD-95B5-4B69-9B80-0F9FEF1C1C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88DD6-BCE9-49B0-9057-1797CF9CC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817D-E7A9-4618-88FB-507BB3F614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651A-8CED-4955-AFFC-85745605EE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3A1F0-872F-437B-93D0-9B5721B868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46A4-3F3E-4131-B917-A76BF408E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6580-A752-4BDB-9A56-A856EC17C4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60AD-D3A7-4C0B-9D62-031B71753B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+mj-lt"/>
              </a:defRPr>
            </a:lvl1pPr>
          </a:lstStyle>
          <a:p>
            <a:fld id="{9BAD220E-8A2B-4122-AD2B-D53392DE74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 u="none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 u="none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6138CFE-8CD8-4E71-895E-09A89C3DCA55}" type="slidenum">
              <a:rPr lang="en-US" altLang="en-US" u="none">
                <a:solidFill>
                  <a:srgbClr val="000000"/>
                </a:solidFill>
              </a:rPr>
              <a:pPr/>
              <a:t>‹#›</a:t>
            </a:fld>
            <a:endParaRPr lang="en-US" altLang="en-US" u="none">
              <a:solidFill>
                <a:srgbClr val="000000"/>
              </a:solidFill>
            </a:endParaRPr>
          </a:p>
        </p:txBody>
      </p:sp>
      <p:sp>
        <p:nvSpPr>
          <p:cNvPr id="143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600" u="none">
              <a:solidFill>
                <a:srgbClr val="000000"/>
              </a:solidFill>
            </a:endParaRP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u="non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risdoctorate.com/toxics/images/smo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scwa.org.lb/images/photos/links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oms/stateresources/transconf/index.htm" TargetMode="External"/><Relationship Id="rId2" Type="http://schemas.openxmlformats.org/officeDocument/2006/relationships/hyperlink" Target="http://www.fhwa.dot.gov/environment/air_quality/conform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denbow@ampo.org" TargetMode="External"/><Relationship Id="rId4" Type="http://schemas.openxmlformats.org/officeDocument/2006/relationships/hyperlink" Target="http://www.ntionline.com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305800" cy="1219200"/>
          </a:xfrm>
        </p:spPr>
        <p:txBody>
          <a:bodyPr/>
          <a:lstStyle/>
          <a:p>
            <a:pPr algn="ctr"/>
            <a:r>
              <a:rPr lang="en-US" sz="4000" dirty="0"/>
              <a:t>Transportation &amp; Air Quality Planning</a:t>
            </a:r>
            <a:br>
              <a:rPr lang="en-US" sz="4000" dirty="0"/>
            </a:br>
            <a:r>
              <a:rPr lang="en-US" sz="3200" dirty="0" smtClean="0"/>
              <a:t>AMPO MPO Educational Series</a:t>
            </a:r>
            <a:r>
              <a:rPr lang="en-US" sz="3200"/>
              <a:t/>
            </a:r>
            <a:br>
              <a:rPr lang="en-US" sz="3200"/>
            </a:br>
            <a:r>
              <a:rPr lang="en-US" sz="3200" smtClean="0"/>
              <a:t>November 8, </a:t>
            </a:r>
            <a:r>
              <a:rPr lang="en-US" sz="3200" dirty="0" smtClean="0"/>
              <a:t>2012</a:t>
            </a:r>
            <a:endParaRPr lang="en-US" sz="3200" dirty="0"/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1981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F0CF6-B707-4627-8FFF-37AC04A042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u="none" dirty="0">
                <a:solidFill>
                  <a:schemeClr val="tx2"/>
                </a:solidFill>
                <a:latin typeface="Garamond" pitchFamily="18" charset="0"/>
              </a:rPr>
              <a:t>Ozone </a:t>
            </a:r>
            <a:r>
              <a:rPr lang="en-US" sz="4200" u="none" dirty="0" smtClean="0">
                <a:solidFill>
                  <a:schemeClr val="tx2"/>
                </a:solidFill>
                <a:latin typeface="Garamond" pitchFamily="18" charset="0"/>
              </a:rPr>
              <a:t>Standard</a:t>
            </a:r>
            <a:endParaRPr lang="en-US" sz="4200" u="none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457200" y="1219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200" u="none" dirty="0"/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u="none" dirty="0"/>
              <a:t>8-Hour ozone standard</a:t>
            </a:r>
          </a:p>
          <a:p>
            <a:pPr marL="742950" lvl="1" indent="-28575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>
                <a:solidFill>
                  <a:srgbClr val="000000"/>
                </a:solidFill>
              </a:rPr>
              <a:t>Met when the annual fourth-highest daily maximum 8-hr concentration, averaged over 3 years, is less than 0.075 ppm (primary standard).</a:t>
            </a:r>
          </a:p>
          <a:p>
            <a:pPr marL="742950" lvl="1" indent="-285750">
              <a:spcBef>
                <a:spcPct val="50000"/>
              </a:spcBef>
              <a:buClr>
                <a:srgbClr val="FF0000"/>
              </a:buClr>
            </a:pPr>
            <a:r>
              <a:rPr lang="en-US" sz="2200" u="none" dirty="0" smtClean="0"/>
              <a:t> </a:t>
            </a:r>
            <a:endParaRPr lang="en-US" sz="2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Gasoline and diesel on-road vehicles emit ozone precursors</a:t>
            </a:r>
          </a:p>
          <a:p>
            <a:pPr marL="742950" lvl="1" indent="-285750">
              <a:spcBef>
                <a:spcPct val="40000"/>
              </a:spcBef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dirty="0"/>
              <a:t>NOx – from tailpipe</a:t>
            </a:r>
          </a:p>
          <a:p>
            <a:pPr marL="742950" lvl="1" indent="-285750">
              <a:spcBef>
                <a:spcPct val="40000"/>
              </a:spcBef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dirty="0"/>
              <a:t>VOC - from tailpipe, and from evaporative emissions while car is at rest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 Ozone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u="none">
                <a:solidFill>
                  <a:schemeClr val="tx2"/>
                </a:solidFill>
                <a:latin typeface="Garamond" pitchFamily="18" charset="0"/>
              </a:rPr>
              <a:t>Particulate Matter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6096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/>
              <a:t>Mixture of microscopic solid and liquid particles suspended in air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/>
              <a:t>Can be emitted directly or formed in the air from gases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 smtClean="0"/>
              <a:t>Two </a:t>
            </a:r>
            <a:r>
              <a:rPr lang="en-US" sz="2200" u="none" dirty="0"/>
              <a:t>pollutants: PM10 and PM2.5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u="none" dirty="0"/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5972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6096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Particulate Matter Standards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3716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/>
              <a:t>PM10 – particulate matter less than 10 microns in diameter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 dirty="0" smtClean="0"/>
              <a:t>24 </a:t>
            </a:r>
            <a:r>
              <a:rPr lang="en-US" sz="2000" u="none" dirty="0"/>
              <a:t>hour standard: 150 µg/m3 (averaged over each 24-hour period</a:t>
            </a:r>
            <a:r>
              <a:rPr lang="en-US" sz="2000" u="none" dirty="0" smtClean="0"/>
              <a:t>), not to be exceeded more than once per year on average over 3 years</a:t>
            </a:r>
            <a:endParaRPr lang="en-US" sz="2000" u="none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/>
              <a:t>PM2.5 – particulate matter less than 2.5 microns in diameter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 dirty="0"/>
              <a:t>Annual standard: 15 µg/m3 </a:t>
            </a:r>
            <a:r>
              <a:rPr lang="en-US" sz="2000" u="none" dirty="0" smtClean="0"/>
              <a:t>(annual mean concentration averaged over 3 years)</a:t>
            </a:r>
            <a:endParaRPr lang="en-US" sz="2000" u="none" dirty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 dirty="0"/>
              <a:t>24 hour standard:  </a:t>
            </a:r>
            <a:r>
              <a:rPr lang="en-US" sz="2000" u="none" dirty="0" smtClean="0"/>
              <a:t>35 </a:t>
            </a:r>
            <a:r>
              <a:rPr lang="en-US" sz="2000" u="none" dirty="0"/>
              <a:t>µg/m3 (determined by the 3-year average of the 98th percentile of each monitor)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u="none" dirty="0"/>
              <a:t>PM2.5 is a different pollutant than PM10, not just a different standard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000" u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7680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Gasoline and diesel on-road vehicles emit:</a:t>
            </a:r>
          </a:p>
          <a:p>
            <a:pPr marL="742950" lvl="1" indent="-285750">
              <a:spcBef>
                <a:spcPct val="40000"/>
              </a:spcBef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Direct PM2.5 </a:t>
            </a:r>
          </a:p>
          <a:p>
            <a:pPr marL="1143000" lvl="2" indent="-228600">
              <a:spcBef>
                <a:spcPct val="40000"/>
              </a:spcBef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sz="2000" dirty="0"/>
              <a:t>exhaust</a:t>
            </a:r>
          </a:p>
          <a:p>
            <a:pPr marL="1143000" lvl="2" indent="-228600">
              <a:spcBef>
                <a:spcPct val="40000"/>
              </a:spcBef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sz="2000" dirty="0"/>
              <a:t>brake and tire wear</a:t>
            </a:r>
          </a:p>
          <a:p>
            <a:pPr marL="1143000" lvl="2" indent="-228600">
              <a:spcBef>
                <a:spcPct val="40000"/>
              </a:spcBef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sz="2000" dirty="0"/>
              <a:t>re-entrained dust from paved and unpaved roads</a:t>
            </a:r>
          </a:p>
          <a:p>
            <a:pPr marL="742950" lvl="1" indent="-285750">
              <a:spcBef>
                <a:spcPct val="40000"/>
              </a:spcBef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PM2.5 precursors</a:t>
            </a:r>
          </a:p>
          <a:p>
            <a:pPr marL="1143000" lvl="2" indent="-228600">
              <a:spcBef>
                <a:spcPct val="40000"/>
              </a:spcBef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sz="2000" dirty="0"/>
              <a:t>NOx, VOCs, </a:t>
            </a:r>
            <a:r>
              <a:rPr lang="en-US" sz="2000" dirty="0" err="1"/>
              <a:t>SOx</a:t>
            </a:r>
            <a:r>
              <a:rPr lang="en-US" sz="2000" dirty="0"/>
              <a:t> </a:t>
            </a:r>
          </a:p>
          <a:p>
            <a:pPr marL="1143000" lvl="2" indent="-228600">
              <a:spcBef>
                <a:spcPct val="40000"/>
              </a:spcBef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sz="2000" dirty="0"/>
              <a:t>ammonia (primarily emitted by gasoline vehicles)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  <a:r>
              <a:rPr lang="en-US" dirty="0" smtClean="0"/>
              <a:t>Particulate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Carbon Monoxide (CO)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810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800" u="none" dirty="0"/>
              <a:t>Colorless and odorless gas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800" u="none" dirty="0"/>
              <a:t>Forms when carbon in fuel is not burned completely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800" u="none" dirty="0"/>
              <a:t>High concentrations can occur in areas with heavy traffic </a:t>
            </a:r>
            <a:r>
              <a:rPr lang="en-US" sz="2800" u="none" dirty="0" smtClean="0"/>
              <a:t>congestion/idling</a:t>
            </a:r>
            <a:endParaRPr lang="en-US" sz="2800" u="none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800" u="none" dirty="0"/>
              <a:t>Standard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600" u="none" dirty="0"/>
              <a:t>1-hour standard: 35 ppm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600" u="none" dirty="0"/>
              <a:t>8-hour standard: 9 </a:t>
            </a:r>
            <a:r>
              <a:rPr lang="en-US" sz="2600" u="none" dirty="0" smtClean="0"/>
              <a:t>ppm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600" u="none" dirty="0" smtClean="0"/>
              <a:t>Both not to be exceeded more than once per year</a:t>
            </a:r>
            <a:endParaRPr lang="en-US" sz="2600" u="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/>
              <a:t>Air Pollution Health Effects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838200" y="1295400"/>
            <a:ext cx="7543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/>
              <a:t>Ozone</a:t>
            </a:r>
          </a:p>
          <a:p>
            <a:pPr marL="1023938" lvl="1" indent="-284163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/>
              <a:t>Wheezing, coughing, chest pain</a:t>
            </a:r>
          </a:p>
          <a:p>
            <a:pPr marL="1023938" lvl="1" indent="-284163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/>
              <a:t>Aggravated asthma, reduced lung capacity</a:t>
            </a:r>
          </a:p>
          <a:p>
            <a:pPr marL="1023938" lvl="1" indent="-284163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/>
              <a:t>Increased susceptibility to respiratory illnesses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/>
              <a:t>PM</a:t>
            </a:r>
          </a:p>
          <a:p>
            <a:pPr marL="1023938" lvl="1" indent="-284163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/>
              <a:t>Chronic bronchitis, asthma attacks, decreased lung function</a:t>
            </a:r>
          </a:p>
          <a:p>
            <a:pPr marL="1023938" lvl="1" indent="-284163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/>
              <a:t>Heart attack, premature death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/>
              <a:t>Older adults, children, and people with heart or lung disease are at a higher risk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endParaRPr lang="en-US" sz="2400" u="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/>
              <a:t>Air Pollution Health Effects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838200" y="1295400"/>
            <a:ext cx="7543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 dirty="0"/>
              <a:t>CO</a:t>
            </a:r>
          </a:p>
          <a:p>
            <a:pPr marL="808038" lvl="1" indent="-352425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 dirty="0"/>
              <a:t>High levels lead to vision problems, reduced ability to work or learn, reduced manual dexterity, difficulty performing complex tasks</a:t>
            </a:r>
          </a:p>
          <a:p>
            <a:pPr marL="808038" lvl="1" indent="-352425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 dirty="0"/>
              <a:t>At extremely high levels, CO is poisonous and can cause death</a:t>
            </a:r>
          </a:p>
          <a:p>
            <a:pPr marL="808038" lvl="1" indent="-352425" eaLnBrk="0" hangingPunct="0">
              <a:spcBef>
                <a:spcPct val="20000"/>
              </a:spcBef>
              <a:buClr>
                <a:srgbClr val="FF3300"/>
              </a:buClr>
            </a:pPr>
            <a:endParaRPr lang="en-US" sz="2400" u="none" dirty="0"/>
          </a:p>
          <a:p>
            <a:pPr marL="341313" indent="-34131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endParaRPr lang="en-US" sz="2400" u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0"/>
            <a:ext cx="7391400" cy="762000"/>
          </a:xfrm>
        </p:spPr>
        <p:txBody>
          <a:bodyPr/>
          <a:lstStyle/>
          <a:p>
            <a:pPr algn="ctr"/>
            <a:r>
              <a:rPr lang="en-US" sz="6600" dirty="0"/>
              <a:t>Air Quality </a:t>
            </a:r>
            <a:r>
              <a:rPr lang="en-US" sz="6600" dirty="0" smtClean="0"/>
              <a:t>Planning</a:t>
            </a:r>
            <a:endParaRPr lang="en-US" sz="6600" dirty="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33400" y="180975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867400" y="1905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/>
              <a:t>Air Quality Planning Process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33400" y="180975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None/>
            </a:pPr>
            <a:endParaRPr lang="en-US" sz="2800" u="none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867400" y="1905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890713" y="1558925"/>
          <a:ext cx="4814887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762000"/>
          </a:xfrm>
        </p:spPr>
        <p:txBody>
          <a:bodyPr/>
          <a:lstStyle/>
          <a:p>
            <a:r>
              <a:rPr lang="en-US" dirty="0"/>
              <a:t>Purpose of </a:t>
            </a:r>
            <a:r>
              <a:rPr lang="en-US" dirty="0" smtClean="0"/>
              <a:t>the Session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30725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dirty="0"/>
              <a:t>Provide an overview of air quality and transportation planning requirements for new </a:t>
            </a:r>
            <a:r>
              <a:rPr lang="en-US" dirty="0" smtClean="0"/>
              <a:t>MPOs and </a:t>
            </a:r>
            <a:r>
              <a:rPr lang="en-US" dirty="0"/>
              <a:t>existing MPOs that are new to the topic of air quality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1400" cy="762000"/>
          </a:xfrm>
        </p:spPr>
        <p:txBody>
          <a:bodyPr/>
          <a:lstStyle/>
          <a:p>
            <a:r>
              <a:rPr lang="en-US"/>
              <a:t>Monitoring Air Quality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33400" y="173355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 dirty="0"/>
              <a:t>Systems of monitors samples and records air quality for a particular pollutant</a:t>
            </a:r>
            <a:endParaRPr lang="en-US" sz="2000" u="none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 dirty="0"/>
              <a:t>Measurements are used to establish compliance with the NAAQS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 dirty="0"/>
              <a:t>Areas meeting the standard over time are in </a:t>
            </a:r>
            <a:r>
              <a:rPr lang="en-US" sz="2400" dirty="0" smtClean="0"/>
              <a:t>Attainment</a:t>
            </a:r>
            <a:endParaRPr lang="en-US" sz="2400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 dirty="0"/>
              <a:t>Areas exceeding the standard are designated </a:t>
            </a:r>
            <a:r>
              <a:rPr lang="en-US" sz="2400" dirty="0" smtClean="0"/>
              <a:t>Nonattainment</a:t>
            </a:r>
            <a:endParaRPr lang="en-US" sz="2400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2400" u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96200" cy="819150"/>
          </a:xfrm>
        </p:spPr>
        <p:txBody>
          <a:bodyPr/>
          <a:lstStyle/>
          <a:p>
            <a:r>
              <a:rPr lang="en-US"/>
              <a:t>Nonattainment Area Classifications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543800" cy="39814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After nonattainment designation, areas are classified (ozone, CO, PM)</a:t>
            </a:r>
            <a:endParaRPr lang="en-US" sz="26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Based on level of monitored air pollution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Example (ozone): Marginal, moderate, serious, severe, or extreme classifications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8-hour ozone </a:t>
            </a:r>
            <a:r>
              <a:rPr lang="en-US" sz="2200" dirty="0" smtClean="0"/>
              <a:t>classification also has </a:t>
            </a:r>
            <a:r>
              <a:rPr lang="en-US" sz="2200" dirty="0"/>
              <a:t>Subpart 1 </a:t>
            </a:r>
            <a:r>
              <a:rPr lang="en-US" sz="2200" dirty="0" smtClean="0"/>
              <a:t>areas</a:t>
            </a:r>
            <a:endParaRPr lang="en-US" sz="2200" dirty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w"/>
            </a:pPr>
            <a:r>
              <a:rPr lang="en-US" sz="2600" dirty="0"/>
              <a:t>Each classification requires a timeline for attainment and an increasing level of planning and pollution control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685800"/>
          </a:xfrm>
        </p:spPr>
        <p:txBody>
          <a:bodyPr/>
          <a:lstStyle/>
          <a:p>
            <a:r>
              <a:rPr lang="en-US"/>
              <a:t>8-Hour Ozone Areas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799"/>
            <a:ext cx="7010400" cy="5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838200"/>
          </a:xfrm>
        </p:spPr>
        <p:txBody>
          <a:bodyPr/>
          <a:lstStyle/>
          <a:p>
            <a:r>
              <a:rPr lang="en-US"/>
              <a:t>PM2.5 Nonattainment Areas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5722" name="Picture 10" descr="Area Map"/>
          <p:cNvPicPr>
            <a:picLocks noChangeAspect="1" noChangeArrowheads="1"/>
          </p:cNvPicPr>
          <p:nvPr/>
        </p:nvPicPr>
        <p:blipFill>
          <a:blip r:embed="rId2" cstate="print"/>
          <a:srcRect t="7394" b="42210"/>
          <a:stretch>
            <a:fillRect/>
          </a:stretch>
        </p:blipFill>
        <p:spPr bwMode="auto">
          <a:xfrm>
            <a:off x="838200" y="1295399"/>
            <a:ext cx="7513320" cy="489999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838200"/>
          </a:xfrm>
        </p:spPr>
        <p:txBody>
          <a:bodyPr/>
          <a:lstStyle/>
          <a:p>
            <a:r>
              <a:rPr lang="en-US" dirty="0" smtClean="0"/>
              <a:t>PM10 </a:t>
            </a:r>
            <a:r>
              <a:rPr lang="en-US" dirty="0"/>
              <a:t>Nonattainment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3378" name="Picture 2" descr="Area Map"/>
          <p:cNvPicPr>
            <a:picLocks noChangeAspect="1" noChangeArrowheads="1"/>
          </p:cNvPicPr>
          <p:nvPr/>
        </p:nvPicPr>
        <p:blipFill>
          <a:blip r:embed="rId2" cstate="print"/>
          <a:srcRect t="9091" b="46970"/>
          <a:stretch>
            <a:fillRect/>
          </a:stretch>
        </p:blipFill>
        <p:spPr bwMode="auto">
          <a:xfrm>
            <a:off x="228600" y="1371600"/>
            <a:ext cx="8710448" cy="495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543800" cy="39798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370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sz="4100">
                <a:solidFill>
                  <a:schemeClr val="tx2"/>
                </a:solidFill>
              </a:rPr>
              <a:t>What happens after designation?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898525"/>
          </a:xfrm>
        </p:spPr>
        <p:txBody>
          <a:bodyPr/>
          <a:lstStyle/>
          <a:p>
            <a:r>
              <a:rPr lang="en-US"/>
              <a:t>State Implementation Plan (SIP)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543800" cy="3979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900"/>
              <a:t>How to meet the standard by the attainment deadline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endParaRPr lang="en-US" sz="80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900"/>
              <a:t>Collection of documents – planning, regulatory, and procedural</a:t>
            </a:r>
          </a:p>
        </p:txBody>
      </p:sp>
      <p:pic>
        <p:nvPicPr>
          <p:cNvPr id="455684" name="Picture 4" descr="stack-of-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898650" cy="338772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1400" cy="762000"/>
          </a:xfrm>
        </p:spPr>
        <p:txBody>
          <a:bodyPr/>
          <a:lstStyle/>
          <a:p>
            <a:r>
              <a:rPr lang="en-US"/>
              <a:t>SIP Description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42672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How the state will monitor, control, and enforce the standards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Addresses all emissions sources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For transportation, sets the limit on emissions for on-road vehicles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Addresses the time period up until attainment date (e.g., </a:t>
            </a:r>
            <a:r>
              <a:rPr lang="en-US" sz="2600" dirty="0" smtClean="0"/>
              <a:t>2018)</a:t>
            </a:r>
            <a:endParaRPr lang="en-US" sz="2600" dirty="0"/>
          </a:p>
          <a:p>
            <a:pPr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en-US"/>
              <a:t>Emission Sources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5438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/>
              <a:t>Point (Stationary) – Large single sources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/>
              <a:t>Power plants, industrial boilers…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/>
              <a:t>Area – Numerous dispersed sources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/>
              <a:t>Bakeries, consumer products, auto body repair, breweries, leaf burning, grills, gas stations, house paint…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/>
              <a:t>Mobile – move from place to place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/>
              <a:t>Onroad – cars, trucks, buses, motorcycles…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/>
              <a:t>Nonroad – lawnmowers, leaf blowers, construction equipment…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100"/>
              <a:t>Biogenic – Naturally occurring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/>
              <a:t>Trees, vegetation, natural forest fires</a:t>
            </a:r>
          </a:p>
        </p:txBody>
      </p:sp>
      <p:sp>
        <p:nvSpPr>
          <p:cNvPr id="15380" name="AutoShape 20" descr="blow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82" name="AutoShape 22" descr="blow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84" name="AutoShape 24" descr="blow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86" name="AutoShape 26" descr="blow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153400" cy="762000"/>
          </a:xfrm>
        </p:spPr>
        <p:txBody>
          <a:bodyPr/>
          <a:lstStyle/>
          <a:p>
            <a:r>
              <a:rPr lang="en-US"/>
              <a:t>SIP Emission Inventory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32004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/>
              <a:t>SIP starts with a base year emission inventory</a:t>
            </a:r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Total emissions for a pollutant</a:t>
            </a:r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Benchmark for calculating future target emission levels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/>
              <a:t>Base year inventory is projected to future years (e.g., attainment year)</a:t>
            </a:r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Use socio-economic factors</a:t>
            </a:r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Account for existing and new controls and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762000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30725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Clean Air Act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Air quality </a:t>
            </a:r>
            <a:r>
              <a:rPr lang="en-US" dirty="0" smtClean="0"/>
              <a:t>planning</a:t>
            </a:r>
            <a:endParaRPr lang="en-US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 smtClean="0"/>
              <a:t>Transportation Conformity</a:t>
            </a:r>
            <a:endParaRPr lang="en-US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 smtClean="0"/>
              <a:t>Resources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contacts</a:t>
            </a:r>
          </a:p>
        </p:txBody>
      </p:sp>
      <p:pic>
        <p:nvPicPr>
          <p:cNvPr id="151556" name="Picture 4" descr="sm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3352800" cy="23542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153400" cy="762000"/>
          </a:xfrm>
        </p:spPr>
        <p:txBody>
          <a:bodyPr/>
          <a:lstStyle/>
          <a:p>
            <a:r>
              <a:rPr lang="en-US"/>
              <a:t>Example Emissions Inventory</a:t>
            </a:r>
          </a:p>
        </p:txBody>
      </p:sp>
      <p:pic>
        <p:nvPicPr>
          <p:cNvPr id="544805" name="Picture 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283791"/>
            <a:ext cx="5867400" cy="4624016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153400" cy="762000"/>
          </a:xfrm>
        </p:spPr>
        <p:txBody>
          <a:bodyPr/>
          <a:lstStyle/>
          <a:p>
            <a:r>
              <a:rPr lang="en-US"/>
              <a:t>Example Emissions Inventory</a:t>
            </a:r>
          </a:p>
        </p:txBody>
      </p:sp>
      <p:graphicFrame>
        <p:nvGraphicFramePr>
          <p:cNvPr id="550917" name="Object 5"/>
          <p:cNvGraphicFramePr>
            <a:graphicFrameLocks noChangeAspect="1"/>
          </p:cNvGraphicFramePr>
          <p:nvPr/>
        </p:nvGraphicFramePr>
        <p:xfrm>
          <a:off x="-781050" y="658813"/>
          <a:ext cx="6523038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1" name="Chart" r:id="rId4" imgW="6534262" imgH="4257764" progId="MSGraph.Chart.8">
                  <p:embed followColorScheme="full"/>
                </p:oleObj>
              </mc:Choice>
              <mc:Fallback>
                <p:oleObj name="Chart" r:id="rId4" imgW="6534262" imgH="4257764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1050" y="658813"/>
                        <a:ext cx="6523038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8" name="Object 6"/>
          <p:cNvGraphicFramePr>
            <a:graphicFrameLocks noChangeAspect="1"/>
          </p:cNvGraphicFramePr>
          <p:nvPr/>
        </p:nvGraphicFramePr>
        <p:xfrm>
          <a:off x="5240338" y="1600200"/>
          <a:ext cx="5656262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2" name="Chart" r:id="rId6" imgW="5667492" imgH="4752972" progId="MSGraph.Chart.8">
                  <p:embed followColorScheme="full"/>
                </p:oleObj>
              </mc:Choice>
              <mc:Fallback>
                <p:oleObj name="Chart" r:id="rId6" imgW="5667492" imgH="4752972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1600200"/>
                        <a:ext cx="5656262" cy="474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685800" y="51958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 dirty="0" smtClean="0"/>
              <a:t>2008 </a:t>
            </a:r>
            <a:r>
              <a:rPr lang="en-US" b="1" u="none" dirty="0"/>
              <a:t>NOx tons/day Baseline</a:t>
            </a: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5638800" y="5181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 dirty="0" smtClean="0"/>
              <a:t>2015 </a:t>
            </a:r>
            <a:r>
              <a:rPr lang="en-US" b="1" u="none" dirty="0"/>
              <a:t>NOx tons/day w/Controls</a:t>
            </a:r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3810000" y="5410200"/>
            <a:ext cx="1295400" cy="0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23" name="Line 11"/>
          <p:cNvSpPr>
            <a:spLocks noChangeShapeType="1"/>
          </p:cNvSpPr>
          <p:nvPr/>
        </p:nvSpPr>
        <p:spPr bwMode="auto">
          <a:xfrm>
            <a:off x="4038600" y="2895600"/>
            <a:ext cx="13716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1431925"/>
          </a:xfrm>
        </p:spPr>
        <p:txBody>
          <a:bodyPr/>
          <a:lstStyle/>
          <a:p>
            <a:r>
              <a:rPr lang="en-US"/>
              <a:t>How is Transportation Planning Linked to Air Quality?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543800" cy="398145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In nonattainment and maintenance areas, transportation plans, TIPs, and projects must be in </a:t>
            </a:r>
            <a:r>
              <a:rPr lang="en-US" u="sng"/>
              <a:t>Conformity</a:t>
            </a:r>
            <a:r>
              <a:rPr lang="en-US"/>
              <a:t> with the SIP</a:t>
            </a:r>
          </a:p>
        </p:txBody>
      </p:sp>
      <p:pic>
        <p:nvPicPr>
          <p:cNvPr id="51209" name="Picture 9" descr="lin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0134" b="20134"/>
          <a:stretch>
            <a:fillRect/>
          </a:stretch>
        </p:blipFill>
        <p:spPr bwMode="auto">
          <a:xfrm>
            <a:off x="1676400" y="4114800"/>
            <a:ext cx="6172200" cy="19065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543800" cy="39798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3700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sz="4100" dirty="0" smtClean="0">
                <a:solidFill>
                  <a:schemeClr val="tx2"/>
                </a:solidFill>
              </a:rPr>
              <a:t>Transportation Conformity</a:t>
            </a: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1431925"/>
          </a:xfrm>
        </p:spPr>
        <p:txBody>
          <a:bodyPr/>
          <a:lstStyle/>
          <a:p>
            <a:r>
              <a:rPr lang="en-US"/>
              <a:t>How are Transportation Plans and TIPS Linked to the SIP?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620000" cy="4116388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400" dirty="0"/>
              <a:t>The SIP establishes </a:t>
            </a:r>
            <a:r>
              <a:rPr lang="en-US" sz="2400" dirty="0" smtClean="0"/>
              <a:t>a Motor Vehicle </a:t>
            </a:r>
            <a:r>
              <a:rPr lang="en-US" sz="2400" u="sng" dirty="0" smtClean="0"/>
              <a:t>Emissions Budget</a:t>
            </a:r>
            <a:r>
              <a:rPr lang="en-US" sz="2400" dirty="0" smtClean="0"/>
              <a:t> </a:t>
            </a:r>
            <a:r>
              <a:rPr lang="en-US" sz="2400" dirty="0"/>
              <a:t>(MVEB) for on-road vehicles</a:t>
            </a:r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000" dirty="0"/>
              <a:t>Ceiling on emissions from highway and transit vehicles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400" dirty="0"/>
              <a:t>Emissions resulting from implementation of TIP or</a:t>
            </a:r>
            <a:br>
              <a:rPr lang="en-US" sz="2400" dirty="0"/>
            </a:br>
            <a:r>
              <a:rPr lang="en-US" sz="2400" dirty="0"/>
              <a:t>Plan must “</a:t>
            </a:r>
            <a:r>
              <a:rPr lang="en-US" sz="2400" u="sng" dirty="0"/>
              <a:t>Conform</a:t>
            </a:r>
            <a:r>
              <a:rPr lang="en-US" sz="2400" dirty="0"/>
              <a:t>” to the SIP: 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000" dirty="0"/>
              <a:t>Transportation projects will not:</a:t>
            </a:r>
          </a:p>
          <a:p>
            <a:pPr lvl="2">
              <a:spcBef>
                <a:spcPct val="50000"/>
              </a:spcBef>
              <a:buSzTx/>
              <a:buFont typeface="Wingdings" pitchFamily="2" charset="2"/>
              <a:buChar char="w"/>
            </a:pPr>
            <a:r>
              <a:rPr lang="en-US" sz="1800" dirty="0"/>
              <a:t>Cause or contribute to any new violation of a </a:t>
            </a:r>
            <a:r>
              <a:rPr lang="en-US" sz="1800" dirty="0" smtClean="0"/>
              <a:t>standard or delay timely attainment; </a:t>
            </a:r>
            <a:endParaRPr lang="en-US" sz="1800" dirty="0"/>
          </a:p>
          <a:p>
            <a:pPr lvl="1">
              <a:buClr>
                <a:schemeClr val="accent1"/>
              </a:buClr>
              <a:buSzTx/>
              <a:buFont typeface="Wingdings" pitchFamily="2" charset="2"/>
              <a:buChar char="w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096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u="none" dirty="0">
                <a:solidFill>
                  <a:schemeClr val="tx2"/>
                </a:solidFill>
                <a:latin typeface="Garamond" pitchFamily="18" charset="0"/>
              </a:rPr>
              <a:t>Who </a:t>
            </a:r>
            <a:r>
              <a:rPr lang="en-US" sz="4200" u="none" dirty="0" smtClean="0">
                <a:solidFill>
                  <a:schemeClr val="tx2"/>
                </a:solidFill>
                <a:latin typeface="Garamond" pitchFamily="18" charset="0"/>
              </a:rPr>
              <a:t>does </a:t>
            </a:r>
            <a:r>
              <a:rPr lang="en-US" sz="4200" u="none" dirty="0">
                <a:solidFill>
                  <a:schemeClr val="tx2"/>
                </a:solidFill>
                <a:latin typeface="Garamond" pitchFamily="18" charset="0"/>
              </a:rPr>
              <a:t>conformity?</a:t>
            </a:r>
            <a:endParaRPr lang="en-US" sz="4200" u="none" dirty="0">
              <a:solidFill>
                <a:schemeClr val="tx2"/>
              </a:solidFill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3000" u="none" dirty="0"/>
              <a:t>MPOs, or DOTs outside of metro </a:t>
            </a:r>
            <a:r>
              <a:rPr lang="en-US" sz="3000" u="none" dirty="0" smtClean="0"/>
              <a:t>areas</a:t>
            </a:r>
          </a:p>
          <a:p>
            <a:pPr marL="342900" indent="-342900"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3000" u="none" dirty="0" smtClean="0"/>
              <a:t>State air agencies are usually involved</a:t>
            </a:r>
            <a:endParaRPr lang="en-US" sz="3000" u="none" dirty="0"/>
          </a:p>
          <a:p>
            <a:pPr marL="342900" indent="-342900"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3000" u="none" dirty="0"/>
              <a:t>FHWA and FTA approve the conformity determination</a:t>
            </a:r>
          </a:p>
          <a:p>
            <a:pPr marL="342900" indent="-342900"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3000" u="none" dirty="0"/>
              <a:t>EPA has a consultation role on conformity determinations and determines if SIP budgets are “adequate”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u="none" dirty="0">
                <a:solidFill>
                  <a:schemeClr val="tx2"/>
                </a:solidFill>
                <a:latin typeface="Garamond" pitchFamily="18" charset="0"/>
              </a:rPr>
              <a:t>What transportation actions are subject to conformity?</a:t>
            </a:r>
            <a:endParaRPr lang="en-US" sz="4600" u="none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 dirty="0" smtClean="0"/>
              <a:t>Long Range Transportation </a:t>
            </a:r>
            <a:r>
              <a:rPr lang="en-US" sz="2600" u="none" dirty="0"/>
              <a:t>P</a:t>
            </a:r>
            <a:r>
              <a:rPr lang="en-US" sz="2600" u="none" dirty="0" smtClean="0"/>
              <a:t>lans</a:t>
            </a:r>
            <a:endParaRPr lang="en-US" sz="2600" u="none" dirty="0"/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 dirty="0"/>
              <a:t>Transportation Improvement </a:t>
            </a:r>
            <a:r>
              <a:rPr lang="en-US" sz="2600" u="none" dirty="0" smtClean="0"/>
              <a:t>Programs</a:t>
            </a:r>
            <a:endParaRPr lang="en-US" sz="2600" u="none" dirty="0"/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 dirty="0"/>
              <a:t>“Federal” projects</a:t>
            </a:r>
          </a:p>
          <a:p>
            <a:pPr marL="742950" lvl="1" indent="-28575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 dirty="0"/>
              <a:t>projects receiving </a:t>
            </a:r>
            <a:r>
              <a:rPr lang="en-US" sz="2400" u="none" dirty="0" smtClean="0"/>
              <a:t>federal funding</a:t>
            </a:r>
            <a:endParaRPr lang="en-US" sz="2400" u="none" dirty="0"/>
          </a:p>
          <a:p>
            <a:pPr marL="742950" lvl="1" indent="-28575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400" u="none" dirty="0"/>
              <a:t>projects receiving FHWA/FTA approval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 dirty="0"/>
              <a:t>Regionally significant non-Federal projects are partially affected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914400"/>
          </a:xfrm>
        </p:spPr>
        <p:txBody>
          <a:bodyPr/>
          <a:lstStyle/>
          <a:p>
            <a:r>
              <a:rPr lang="en-US" sz="4000" dirty="0" smtClean="0"/>
              <a:t>Key Elements </a:t>
            </a:r>
            <a:r>
              <a:rPr lang="en-US" sz="4000" dirty="0"/>
              <a:t>of a Conformity Determination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86600" cy="4114800"/>
          </a:xfrm>
        </p:spPr>
        <p:txBody>
          <a:bodyPr/>
          <a:lstStyle/>
          <a:p>
            <a:r>
              <a:rPr lang="en-US" dirty="0"/>
              <a:t>Regional emissions analysis</a:t>
            </a:r>
            <a:endParaRPr lang="en-US" sz="2500" dirty="0"/>
          </a:p>
          <a:p>
            <a:r>
              <a:rPr lang="en-US" dirty="0"/>
              <a:t>Transportation modeling</a:t>
            </a:r>
          </a:p>
          <a:p>
            <a:r>
              <a:rPr lang="en-US" dirty="0"/>
              <a:t>Latest planning assumptions and       emissions model </a:t>
            </a:r>
          </a:p>
          <a:p>
            <a:r>
              <a:rPr lang="en-US" dirty="0"/>
              <a:t>Interagency consultation</a:t>
            </a:r>
          </a:p>
          <a:p>
            <a:r>
              <a:rPr lang="en-US" dirty="0"/>
              <a:t>Public participation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/>
              <a:t>Conducting a Regional Emissions Analysis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 dirty="0"/>
              <a:t>Determine which </a:t>
            </a:r>
            <a:r>
              <a:rPr lang="en-US" sz="2500" dirty="0" smtClean="0"/>
              <a:t>conformity emissions </a:t>
            </a:r>
            <a:r>
              <a:rPr lang="en-US" sz="2500" dirty="0"/>
              <a:t>test(s) apply</a:t>
            </a:r>
            <a:endParaRPr lang="en-US" sz="2100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 dirty="0"/>
              <a:t>Determine analysis years for evaluation (as specified by conformity rule)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 dirty="0" smtClean="0"/>
              <a:t>Model/estimate </a:t>
            </a:r>
            <a:r>
              <a:rPr lang="en-US" sz="2500" dirty="0"/>
              <a:t>VMT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 dirty="0"/>
              <a:t>Calculate emissions from this VMT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500" dirty="0"/>
              <a:t>Compare emissions in each analysis year to the applicable emission test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endParaRPr lang="en-US" sz="2700" dirty="0"/>
          </a:p>
          <a:p>
            <a:pPr>
              <a:buFont typeface="Wingdings" pitchFamily="2" charset="2"/>
              <a:buNone/>
            </a:pPr>
            <a:endParaRPr 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/>
              <a:t>Estimating Travel Demand (VMT)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VMT is estimated using either 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a network travel demand model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 dirty="0"/>
              <a:t>appropriate methods that account for VMT growth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Some areas are required to have a network travel model for </a:t>
            </a:r>
            <a:r>
              <a:rPr lang="en-US" sz="2600" dirty="0" smtClean="0"/>
              <a:t>conformity</a:t>
            </a:r>
            <a:endParaRPr lang="en-US" sz="2600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 smtClean="0"/>
              <a:t>All </a:t>
            </a:r>
            <a:r>
              <a:rPr lang="en-US" sz="2600" dirty="0"/>
              <a:t>other areas use best professional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1400" cy="762000"/>
          </a:xfrm>
        </p:spPr>
        <p:txBody>
          <a:bodyPr/>
          <a:lstStyle/>
          <a:p>
            <a:r>
              <a:rPr lang="en-US"/>
              <a:t>AQ Terms and Acronyms</a:t>
            </a:r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990600" y="152400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 smtClean="0"/>
              <a:t>National Ambient Air Quality Standards (NAAQS)</a:t>
            </a:r>
            <a:endParaRPr lang="en-US" sz="2800" u="none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/>
              <a:t>Designation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 smtClean="0"/>
              <a:t>Attainment/Nonattainment/Maintenance</a:t>
            </a:r>
            <a:endParaRPr lang="en-US" sz="2800" u="none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 smtClean="0"/>
              <a:t>State Implementation Plan (SIP)</a:t>
            </a:r>
            <a:endParaRPr lang="en-US" sz="2800" u="none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 smtClean="0"/>
              <a:t>Transportation Conformity</a:t>
            </a:r>
            <a:endParaRPr lang="en-US" sz="2800" u="none" dirty="0"/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800" u="none" dirty="0" smtClean="0"/>
              <a:t>Motor Vehicle Emissions Budget (MVEB)</a:t>
            </a:r>
            <a:endParaRPr lang="en-US" sz="2800" u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Emissions from VMT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114800"/>
          </a:xfrm>
          <a:noFill/>
          <a:ln/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Need: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dirty="0"/>
              <a:t>Latest emissions factor </a:t>
            </a:r>
            <a:r>
              <a:rPr lang="en-US" dirty="0" smtClean="0"/>
              <a:t>model (MOVES in 49 states, EMFAC in CA)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dirty="0"/>
              <a:t>VMT estimates, from previous </a:t>
            </a:r>
            <a:r>
              <a:rPr lang="en-US" dirty="0" smtClean="0"/>
              <a:t>step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dirty="0"/>
              <a:t>Other factors that influence emissions, e.g.:</a:t>
            </a:r>
          </a:p>
          <a:p>
            <a:pPr marL="1143000" lvl="2" indent="-2286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dirty="0"/>
              <a:t>Vehicle speeds </a:t>
            </a:r>
          </a:p>
          <a:p>
            <a:pPr marL="1143000" lvl="2" indent="-2286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dirty="0"/>
              <a:t>Composition of vehicle fleet (trucks, cars, diesel, gas…) </a:t>
            </a:r>
          </a:p>
          <a:p>
            <a:pPr marL="1143000" lvl="2" indent="-2286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en-US" dirty="0"/>
              <a:t>Other latest planning assumptions needed by emissions model (e.g., min/max temperatures)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/>
              <a:t>Meeting the Emissions Test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If the tests aren’t passed, must do one or more of the following: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/>
              <a:t>change projects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/>
              <a:t>change timing of projects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/>
              <a:t>Implement emission control measures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/>
              <a:t>Revise SIP budgets if using budget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4767262" y="1600200"/>
            <a:ext cx="1785938" cy="10890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458200" cy="9413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000"/>
              <a:t>Overview of Regional Emissions Analysis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2932112" y="3052763"/>
            <a:ext cx="3357563" cy="625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3086100" y="3209925"/>
            <a:ext cx="30813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400" b="1" u="none">
                <a:solidFill>
                  <a:srgbClr val="3C0023"/>
                </a:solidFill>
                <a:latin typeface="Times New Roman" pitchFamily="18" charset="0"/>
              </a:rPr>
              <a:t>On-Road Vehicle Emissions Inventory</a:t>
            </a: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471862" y="4419600"/>
            <a:ext cx="2195513" cy="1247775"/>
          </a:xfrm>
          <a:prstGeom prst="rect">
            <a:avLst/>
          </a:prstGeom>
          <a:solidFill>
            <a:srgbClr val="CECECE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3481387" y="4451350"/>
            <a:ext cx="21780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300" b="1" u="none">
                <a:solidFill>
                  <a:srgbClr val="3C0023"/>
                </a:solidFill>
                <a:latin typeface="Times New Roman" pitchFamily="18" charset="0"/>
              </a:rPr>
              <a:t>Regional Emissions Analysis</a:t>
            </a:r>
            <a:endParaRPr lang="en-US" sz="1400" b="1" u="none">
              <a:solidFill>
                <a:srgbClr val="3C0023"/>
              </a:solidFill>
              <a:latin typeface="Times New Roman" pitchFamily="18" charset="0"/>
            </a:endParaRPr>
          </a:p>
        </p:txBody>
      </p:sp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3624262" y="4572000"/>
            <a:ext cx="193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algn="ctr" defTabSz="1112838" eaLnBrk="0" hangingPunct="0"/>
            <a:endParaRPr lang="en-US" sz="1300" u="none">
              <a:latin typeface="Times New Roman" pitchFamily="18" charset="0"/>
            </a:endParaRPr>
          </a:p>
          <a:p>
            <a:pPr algn="ctr" defTabSz="1112838" eaLnBrk="0" hangingPunct="0"/>
            <a:r>
              <a:rPr lang="en-US" sz="1300" u="none">
                <a:latin typeface="Times New Roman" pitchFamily="18" charset="0"/>
              </a:rPr>
              <a:t>Emission test comparisons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478217" name="Rectangle 9"/>
          <p:cNvSpPr>
            <a:spLocks noChangeArrowheads="1"/>
          </p:cNvSpPr>
          <p:nvPr/>
        </p:nvSpPr>
        <p:spPr bwMode="auto">
          <a:xfrm>
            <a:off x="1331912" y="3763963"/>
            <a:ext cx="1758950" cy="479425"/>
          </a:xfrm>
          <a:prstGeom prst="rect">
            <a:avLst/>
          </a:prstGeom>
          <a:solidFill>
            <a:srgbClr val="CECECE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18" name="Rectangle 10"/>
          <p:cNvSpPr>
            <a:spLocks noChangeArrowheads="1"/>
          </p:cNvSpPr>
          <p:nvPr/>
        </p:nvSpPr>
        <p:spPr bwMode="auto">
          <a:xfrm>
            <a:off x="1362075" y="3886200"/>
            <a:ext cx="1708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300" b="1" u="none">
                <a:solidFill>
                  <a:srgbClr val="3C0023"/>
                </a:solidFill>
                <a:latin typeface="Times New Roman" pitchFamily="18" charset="0"/>
              </a:rPr>
              <a:t>Off-Line Calculations</a:t>
            </a:r>
          </a:p>
        </p:txBody>
      </p:sp>
      <p:sp>
        <p:nvSpPr>
          <p:cNvPr id="478219" name="Rectangle 11"/>
          <p:cNvSpPr>
            <a:spLocks noChangeArrowheads="1"/>
          </p:cNvSpPr>
          <p:nvPr/>
        </p:nvSpPr>
        <p:spPr bwMode="auto">
          <a:xfrm>
            <a:off x="2633662" y="1600200"/>
            <a:ext cx="1785938" cy="10890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20" name="Rectangle 12"/>
          <p:cNvSpPr>
            <a:spLocks noChangeArrowheads="1"/>
          </p:cNvSpPr>
          <p:nvPr/>
        </p:nvSpPr>
        <p:spPr bwMode="auto">
          <a:xfrm>
            <a:off x="2862262" y="1752600"/>
            <a:ext cx="13350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400" b="1" u="none">
                <a:solidFill>
                  <a:srgbClr val="3C0023"/>
                </a:solidFill>
                <a:latin typeface="Times New Roman" pitchFamily="18" charset="0"/>
              </a:rPr>
              <a:t>Emission</a:t>
            </a:r>
          </a:p>
          <a:p>
            <a:pPr algn="ctr" defTabSz="1112838" eaLnBrk="0" hangingPunct="0"/>
            <a:r>
              <a:rPr lang="en-US" sz="1400" b="1" u="none">
                <a:solidFill>
                  <a:srgbClr val="3C0023"/>
                </a:solidFill>
                <a:latin typeface="Times New Roman" pitchFamily="18" charset="0"/>
              </a:rPr>
              <a:t>Factors</a:t>
            </a:r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2938462" y="2209800"/>
            <a:ext cx="12715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300" u="none">
                <a:solidFill>
                  <a:srgbClr val="3C0023"/>
                </a:solidFill>
                <a:latin typeface="Times New Roman" pitchFamily="18" charset="0"/>
              </a:rPr>
              <a:t>MOBILE or EMFAC</a:t>
            </a:r>
          </a:p>
        </p:txBody>
      </p:sp>
      <p:sp>
        <p:nvSpPr>
          <p:cNvPr id="478222" name="Rectangle 14"/>
          <p:cNvSpPr>
            <a:spLocks noChangeArrowheads="1"/>
          </p:cNvSpPr>
          <p:nvPr/>
        </p:nvSpPr>
        <p:spPr bwMode="auto">
          <a:xfrm>
            <a:off x="4995862" y="1981200"/>
            <a:ext cx="13684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algn="ctr" defTabSz="1112838" eaLnBrk="0" hangingPunct="0"/>
            <a:r>
              <a:rPr lang="en-US" sz="1300" b="1" u="none">
                <a:solidFill>
                  <a:srgbClr val="3C0023"/>
                </a:solidFill>
                <a:latin typeface="Times New Roman" pitchFamily="18" charset="0"/>
              </a:rPr>
              <a:t>VMT Estimation</a:t>
            </a:r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684587" y="2687638"/>
            <a:ext cx="1588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>
            <a:off x="5537200" y="2687638"/>
            <a:ext cx="4762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rot="10800000" flipH="1">
            <a:off x="3101975" y="3962400"/>
            <a:ext cx="1436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4538662" y="3690938"/>
            <a:ext cx="0" cy="652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1F0-872F-437B-93D0-9B5721B8688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/>
              <a:t>Conformity Example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09600" y="1295400"/>
            <a:ext cx="75438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  <a:tabLst>
                <a:tab pos="1828800" algn="l"/>
              </a:tabLst>
            </a:pPr>
            <a:endParaRPr lang="en-US" sz="2400" u="none"/>
          </a:p>
        </p:txBody>
      </p:sp>
      <p:pic>
        <p:nvPicPr>
          <p:cNvPr id="344215" name="Picture 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206500"/>
            <a:ext cx="88503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/>
              <a:t>Conformity Example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48868" name="Rectangle 4"/>
          <p:cNvSpPr>
            <a:spLocks noChangeArrowheads="1"/>
          </p:cNvSpPr>
          <p:nvPr/>
        </p:nvSpPr>
        <p:spPr bwMode="auto">
          <a:xfrm>
            <a:off x="609600" y="1295400"/>
            <a:ext cx="75438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  <a:tabLst>
                <a:tab pos="1828800" algn="l"/>
              </a:tabLst>
            </a:pPr>
            <a:endParaRPr lang="en-US" sz="2400" u="none"/>
          </a:p>
        </p:txBody>
      </p:sp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3" cstate="print"/>
          <a:srcRect t="3476"/>
          <a:stretch>
            <a:fillRect/>
          </a:stretch>
        </p:blipFill>
        <p:spPr bwMode="auto">
          <a:xfrm>
            <a:off x="228600" y="1524000"/>
            <a:ext cx="87630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200" u="none">
                <a:solidFill>
                  <a:schemeClr val="tx2"/>
                </a:solidFill>
                <a:latin typeface="Garamond" pitchFamily="18" charset="0"/>
              </a:rPr>
              <a:t>What happens if conformity is not demonstrated?</a:t>
            </a:r>
            <a:endParaRPr lang="en-US" sz="4600" u="none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u="none"/>
              <a:t>If the transportation plan or TIP do not demonstrate conformity by the established time frames, the area will</a:t>
            </a:r>
            <a:r>
              <a:rPr lang="en-US" sz="3000" i="1" u="none"/>
              <a:t> </a:t>
            </a:r>
            <a:r>
              <a:rPr lang="en-US" sz="3000"/>
              <a:t>lapse</a:t>
            </a:r>
            <a:r>
              <a:rPr lang="en-US" sz="3000" u="none"/>
              <a:t>...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3000" u="none"/>
              <a:t>No new plans, TIPs or projects can be adopted or approved until: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600" u="none"/>
              <a:t>the plan and TIP are changed; or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600" u="none"/>
              <a:t>the SIP is changed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000" i="1" u="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09600" y="228600"/>
            <a:ext cx="7924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200" u="none">
                <a:solidFill>
                  <a:schemeClr val="tx2"/>
                </a:solidFill>
                <a:latin typeface="Garamond" pitchFamily="18" charset="0"/>
              </a:rPr>
              <a:t>What projects move forward during a lapse?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09600" y="1905000"/>
            <a:ext cx="76962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Exempt projects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Federal project phases that received final approval before the lapse (e.g., right of way)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Regionally significant non-federal projects that received all final state and local approvals before lapse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Traffic signal synchronization projects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TCMs in approved SIPs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600" u="none"/>
              <a:t>Non-regionally significant non-federal projects</a:t>
            </a:r>
            <a:endParaRPr lang="en-US" sz="2200" u="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096000" cy="2971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600">
                <a:solidFill>
                  <a:schemeClr val="tx2"/>
                </a:solidFill>
              </a:rPr>
              <a:t>When must conformity be done?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and TIPs: Conformity Triggers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8160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dirty="0"/>
              <a:t>CAA and conformity regulations require:</a:t>
            </a:r>
            <a:r>
              <a:rPr lang="en-US" sz="3200" dirty="0"/>
              <a:t> </a:t>
            </a:r>
          </a:p>
          <a:p>
            <a:pPr marL="742950" lvl="1" indent="-285750">
              <a:spcBef>
                <a:spcPct val="40000"/>
              </a:spcBef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New plan/TIP conformity at least every </a:t>
            </a:r>
            <a:r>
              <a:rPr lang="en-US" dirty="0" smtClean="0"/>
              <a:t>4 </a:t>
            </a:r>
            <a:r>
              <a:rPr lang="en-US" dirty="0"/>
              <a:t>years in nonattainment and maintenance areas</a:t>
            </a:r>
          </a:p>
          <a:p>
            <a:pPr marL="742950" lvl="1" indent="-285750">
              <a:spcBef>
                <a:spcPct val="40000"/>
              </a:spcBef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 smtClean="0"/>
              <a:t>Conformity </a:t>
            </a:r>
            <a:r>
              <a:rPr lang="en-US" dirty="0"/>
              <a:t>analysis on TIP and Plan required within one year of nonattainment designation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and TIP Revisions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A plan/TIP revision and a conformity determination is needed when:</a:t>
            </a:r>
          </a:p>
          <a:p>
            <a:pPr marL="742950" lvl="1" indent="-285750"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adding years to plan/TIP</a:t>
            </a:r>
          </a:p>
          <a:p>
            <a:pPr marL="742950" lvl="1" indent="-285750"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adding projects to plan/TIP</a:t>
            </a:r>
          </a:p>
          <a:p>
            <a:pPr marL="742950" lvl="1" indent="-285750"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significantly changing project(s) in plan/TIP</a:t>
            </a:r>
          </a:p>
          <a:p>
            <a:pPr marL="742950" lvl="1" indent="-285750"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/>
              <a:t>shifting timing of projects, e.g., moving project from a later year to an earlier year</a:t>
            </a:r>
          </a:p>
          <a:p>
            <a:pPr marL="1143000" lvl="2" indent="-228600">
              <a:buSzTx/>
              <a:buFont typeface="Wingdings" pitchFamily="2" charset="2"/>
              <a:buChar char="w"/>
            </a:pPr>
            <a:r>
              <a:rPr lang="en-US"/>
              <a:t>Exception:  projects in the first 3 years of TIP can be shifted within the first 3 years without a new conformity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77200" cy="762000"/>
          </a:xfrm>
        </p:spPr>
        <p:txBody>
          <a:bodyPr/>
          <a:lstStyle/>
          <a:p>
            <a:r>
              <a:rPr lang="en-US" sz="4000" dirty="0" smtClean="0"/>
              <a:t>Air Quality Planning is Straightforward</a:t>
            </a:r>
            <a:endParaRPr lang="en-US" sz="40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80911" name="Picture 15" descr="fun sig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3048000" cy="3276600"/>
          </a:xfrm>
          <a:prstGeom prst="rect">
            <a:avLst/>
          </a:prstGeom>
          <a:noFill/>
        </p:spPr>
      </p:pic>
      <p:pic>
        <p:nvPicPr>
          <p:cNvPr id="80912" name="Picture 16" descr="fun sign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2783146" cy="315887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305800" cy="3810000"/>
          </a:xfrm>
        </p:spPr>
        <p:txBody>
          <a:bodyPr/>
          <a:lstStyle/>
          <a:p>
            <a:pPr marL="742950" lvl="1" indent="-285750" algn="ctr">
              <a:buFont typeface="Wingdings" pitchFamily="2" charset="2"/>
              <a:buNone/>
            </a:pPr>
            <a:r>
              <a:rPr lang="en-US" sz="6000">
                <a:solidFill>
                  <a:schemeClr val="tx2"/>
                </a:solidFill>
              </a:rPr>
              <a:t>Other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838200"/>
          </a:xfrm>
        </p:spPr>
        <p:txBody>
          <a:bodyPr/>
          <a:lstStyle/>
          <a:p>
            <a:r>
              <a:rPr lang="en-US"/>
              <a:t>Interagency Consultation</a:t>
            </a:r>
            <a:endParaRPr lang="en-US" sz="460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24800" cy="5105400"/>
          </a:xfrm>
          <a:noFill/>
          <a:ln/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/>
              <a:t>Each area must establish procedures for consultation between involved parties: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MPOs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State and local air agencies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State and local transportation agencies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EPA</a:t>
            </a:r>
          </a:p>
          <a:p>
            <a:pPr marL="742950" lvl="1" indent="-285750">
              <a:buClr>
                <a:schemeClr val="accent1"/>
              </a:buClr>
              <a:buSzTx/>
              <a:buFont typeface="Wingdings" pitchFamily="2" charset="2"/>
              <a:buChar char="w"/>
            </a:pPr>
            <a:r>
              <a:rPr lang="en-US" sz="2200"/>
              <a:t>FHWA/FTA</a:t>
            </a:r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/>
              <a:t>Consult on development of SIP, plan, TIP, and conformity determinations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Participation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530725"/>
          </a:xfrm>
          <a:noFill/>
          <a:ln/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Conformity rule relies on public </a:t>
            </a:r>
            <a:r>
              <a:rPr lang="en-US" sz="2600" dirty="0" smtClean="0"/>
              <a:t>participation</a:t>
            </a:r>
            <a:endParaRPr lang="en-US" sz="2600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sz="2600" dirty="0"/>
              <a:t>Requires all information for conformity determination to be available at the beginning of the comment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400" u="none" dirty="0" smtClean="0"/>
              <a:t>USDOT </a:t>
            </a:r>
            <a:r>
              <a:rPr lang="en-US" sz="3200" u="none" dirty="0" smtClean="0"/>
              <a:t> </a:t>
            </a:r>
            <a:r>
              <a:rPr lang="en-US" sz="2000" u="none" dirty="0" smtClean="0">
                <a:hlinkClick r:id="rId2"/>
              </a:rPr>
              <a:t>http://www.fhwa.dot.gov/environment/air_quality/conformity/</a:t>
            </a:r>
            <a:r>
              <a:rPr lang="en-US" sz="2000" u="none" dirty="0" smtClean="0"/>
              <a:t> </a:t>
            </a:r>
            <a:endParaRPr lang="en-US" sz="3200" u="none" dirty="0" smtClean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400" u="none" dirty="0" smtClean="0"/>
              <a:t>USEPA </a:t>
            </a:r>
            <a:r>
              <a:rPr lang="en-US" sz="3200" u="none" dirty="0" smtClean="0"/>
              <a:t> </a:t>
            </a:r>
            <a:r>
              <a:rPr lang="en-US" sz="2000" u="none" dirty="0" smtClean="0">
                <a:hlinkClick r:id="rId3"/>
              </a:rPr>
              <a:t>http://www.epa.gov/oms/stateresources/transconf/index.htm</a:t>
            </a:r>
            <a:endParaRPr lang="en-US" sz="2000" u="none" dirty="0" smtClean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400" u="none" dirty="0" smtClean="0"/>
              <a:t>National Transit Institute (</a:t>
            </a:r>
            <a:r>
              <a:rPr lang="en-US" sz="2400" u="none" dirty="0" smtClean="0">
                <a:hlinkClick r:id="rId4"/>
              </a:rPr>
              <a:t>www.ntionline.com</a:t>
            </a:r>
            <a:r>
              <a:rPr lang="en-US" sz="2400" u="none" dirty="0" smtClean="0"/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200" u="none" dirty="0" smtClean="0"/>
              <a:t>Introduction to Transportation/Air Quality Conformity </a:t>
            </a:r>
            <a:endParaRPr lang="en-US" sz="3200" u="none" dirty="0" smtClean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400" u="none" dirty="0" smtClean="0"/>
              <a:t>AMPO</a:t>
            </a:r>
            <a:r>
              <a:rPr lang="en-US" sz="2400" u="none" dirty="0"/>
              <a:t>: </a:t>
            </a:r>
            <a:r>
              <a:rPr lang="en-US" sz="2400" u="none" dirty="0" smtClean="0"/>
              <a:t>Rich </a:t>
            </a:r>
            <a:r>
              <a:rPr lang="en-US" sz="2400" u="none" dirty="0"/>
              <a:t>Denbow</a:t>
            </a:r>
            <a:r>
              <a:rPr lang="en-US" sz="2800" u="none" dirty="0"/>
              <a:t/>
            </a:r>
            <a:br>
              <a:rPr lang="en-US" sz="2800" u="none" dirty="0"/>
            </a:br>
            <a:r>
              <a:rPr lang="en-US" sz="2000" u="none" dirty="0" smtClean="0">
                <a:hlinkClick r:id="rId5"/>
              </a:rPr>
              <a:t>rdenbow@ampo.org</a:t>
            </a:r>
            <a:endParaRPr lang="en-US" sz="2800" u="none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endParaRPr lang="en-US" sz="2800" u="none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w"/>
            </a:pPr>
            <a:endParaRPr lang="en-US" sz="30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u="none" dirty="0" smtClean="0">
                <a:solidFill>
                  <a:schemeClr val="accent2"/>
                </a:solidFill>
                <a:latin typeface="+mj-lt"/>
              </a:rPr>
              <a:t>Questions?</a:t>
            </a:r>
            <a:endParaRPr lang="en-US" sz="5400" b="1" u="none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686800" cy="1139825"/>
          </a:xfrm>
        </p:spPr>
        <p:txBody>
          <a:bodyPr/>
          <a:lstStyle/>
          <a:p>
            <a:r>
              <a:rPr lang="en-US"/>
              <a:t>Transportation and Air Quality Planning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/>
              <a:t>Clean Air Act: air quality </a:t>
            </a:r>
            <a:r>
              <a:rPr lang="en-US" dirty="0" smtClean="0"/>
              <a:t>planning (Title 42)</a:t>
            </a:r>
            <a:endParaRPr lang="en-US" dirty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w"/>
            </a:pPr>
            <a:r>
              <a:rPr lang="en-US" dirty="0" smtClean="0"/>
              <a:t>Transportation planning </a:t>
            </a:r>
            <a:r>
              <a:rPr lang="en-US" dirty="0"/>
              <a:t>(Title 23)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191000" y="586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none">
                <a:solidFill>
                  <a:schemeClr val="bg1"/>
                </a:solidFill>
                <a:latin typeface="Times New Roman" pitchFamily="18" charset="0"/>
              </a:rPr>
              <a:t>TEA-21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562600" y="589756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none">
                <a:solidFill>
                  <a:schemeClr val="bg1"/>
                </a:solidFill>
                <a:latin typeface="Times New Roman" pitchFamily="18" charset="0"/>
              </a:rPr>
              <a:t>CAA</a:t>
            </a:r>
          </a:p>
        </p:txBody>
      </p:sp>
      <p:grpSp>
        <p:nvGrpSpPr>
          <p:cNvPr id="9" name="Diagram 102"/>
          <p:cNvGrpSpPr>
            <a:grpSpLocks noChangeAspect="1"/>
          </p:cNvGrpSpPr>
          <p:nvPr/>
        </p:nvGrpSpPr>
        <p:grpSpPr bwMode="auto">
          <a:xfrm>
            <a:off x="2590800" y="2438400"/>
            <a:ext cx="4038600" cy="3671888"/>
            <a:chOff x="3216" y="2448"/>
            <a:chExt cx="2544" cy="2313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3216" y="2448"/>
            <a:ext cx="2544" cy="23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 Box 124"/>
            <p:cNvSpPr txBox="1">
              <a:spLocks noChangeArrowheads="1"/>
            </p:cNvSpPr>
            <p:nvPr/>
          </p:nvSpPr>
          <p:spPr bwMode="auto">
            <a:xfrm>
              <a:off x="4608" y="3513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Title 23</a:t>
              </a:r>
            </a:p>
          </p:txBody>
        </p:sp>
        <p:sp>
          <p:nvSpPr>
            <p:cNvPr id="11" name="Text Box 123"/>
            <p:cNvSpPr txBox="1">
              <a:spLocks noChangeArrowheads="1"/>
            </p:cNvSpPr>
            <p:nvPr/>
          </p:nvSpPr>
          <p:spPr bwMode="auto">
            <a:xfrm>
              <a:off x="3360" y="3513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Clean Air Act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91400" cy="762000"/>
          </a:xfrm>
        </p:spPr>
        <p:txBody>
          <a:bodyPr/>
          <a:lstStyle/>
          <a:p>
            <a:r>
              <a:rPr lang="en-US" dirty="0"/>
              <a:t>Clean Air Act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188595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3200" u="none" dirty="0">
                <a:solidFill>
                  <a:srgbClr val="000000"/>
                </a:solidFill>
              </a:rPr>
              <a:t>Air Pollution Act - 1955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3200" u="none" dirty="0">
                <a:solidFill>
                  <a:srgbClr val="000000"/>
                </a:solidFill>
              </a:rPr>
              <a:t>Clean Air Act – 1963, 1970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3200" u="none" dirty="0">
                <a:solidFill>
                  <a:srgbClr val="000000"/>
                </a:solidFill>
              </a:rPr>
              <a:t>1977 Amendments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3200" u="none" dirty="0">
                <a:solidFill>
                  <a:srgbClr val="000000"/>
                </a:solidFill>
              </a:rPr>
              <a:t>1990 Amendments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w"/>
            </a:pPr>
            <a:r>
              <a:rPr lang="en-US" sz="2800" u="none" dirty="0">
                <a:solidFill>
                  <a:srgbClr val="000000"/>
                </a:solidFill>
              </a:rPr>
              <a:t>Title I – Urban</a:t>
            </a:r>
            <a:br>
              <a:rPr lang="en-US" sz="2800" u="none" dirty="0">
                <a:solidFill>
                  <a:srgbClr val="000000"/>
                </a:solidFill>
              </a:rPr>
            </a:br>
            <a:r>
              <a:rPr lang="en-US" sz="2800" u="none" dirty="0">
                <a:solidFill>
                  <a:srgbClr val="000000"/>
                </a:solidFill>
              </a:rPr>
              <a:t> Air Quality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None/>
            </a:pPr>
            <a:endParaRPr lang="en-US" sz="2800" u="none" dirty="0">
              <a:solidFill>
                <a:srgbClr val="000000"/>
              </a:solidFill>
            </a:endParaRPr>
          </a:p>
        </p:txBody>
      </p:sp>
      <p:pic>
        <p:nvPicPr>
          <p:cNvPr id="84997" name="Picture 5" descr="h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25800"/>
            <a:ext cx="3886200" cy="26003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D0AA-5CA1-4C06-BFFD-B2347C74A8C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/>
          <a:lstStyle/>
          <a:p>
            <a:r>
              <a:rPr lang="en-US" dirty="0"/>
              <a:t>Clean Air Act – Title I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914400" y="1733550"/>
            <a:ext cx="7543800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/>
              <a:t>Identifies </a:t>
            </a:r>
            <a:r>
              <a:rPr lang="en-US" sz="2400"/>
              <a:t>criteria pollutants</a:t>
            </a:r>
            <a:r>
              <a:rPr lang="en-US" sz="2400" u="none"/>
              <a:t> and sets National Ambient Air Quality Standards (NAAQS)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>
                <a:solidFill>
                  <a:srgbClr val="CC3300"/>
                </a:solidFill>
              </a:rPr>
              <a:t>Ozone (O</a:t>
            </a:r>
            <a:r>
              <a:rPr lang="en-US" sz="2000" u="none" baseline="-25000">
                <a:solidFill>
                  <a:srgbClr val="CC3300"/>
                </a:solidFill>
              </a:rPr>
              <a:t>3</a:t>
            </a:r>
            <a:r>
              <a:rPr lang="en-US" sz="2000" u="none">
                <a:solidFill>
                  <a:srgbClr val="CC3300"/>
                </a:solidFill>
              </a:rPr>
              <a:t>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>
                <a:solidFill>
                  <a:srgbClr val="CC3300"/>
                </a:solidFill>
              </a:rPr>
              <a:t>Particulate matter (PM)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>
                <a:solidFill>
                  <a:srgbClr val="CC3300"/>
                </a:solidFill>
              </a:rPr>
              <a:t>Carbon monoxide (CO)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>
                <a:solidFill>
                  <a:srgbClr val="CC3300"/>
                </a:solidFill>
              </a:rPr>
              <a:t>Nitrogen dioxide (NO2)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/>
              <a:t>Sulfur dioxide (SO</a:t>
            </a:r>
            <a:r>
              <a:rPr lang="en-US" sz="2000" u="none" baseline="-25000"/>
              <a:t>2</a:t>
            </a:r>
            <a:r>
              <a:rPr lang="en-US" sz="2000" u="none"/>
              <a:t>)</a:t>
            </a:r>
          </a:p>
          <a:p>
            <a:pPr marL="1203325" lvl="1" indent="-4635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000" u="none"/>
              <a:t>Lead (Pb)</a:t>
            </a:r>
          </a:p>
          <a:p>
            <a:pPr marL="579438" indent="-5794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w"/>
            </a:pPr>
            <a:r>
              <a:rPr lang="en-US" sz="2400" u="none"/>
              <a:t>Requires urban areas to monitor air quality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5638800" y="2971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CC3300"/>
                </a:solidFill>
                <a:latin typeface="Times New Roman" pitchFamily="18" charset="0"/>
              </a:rPr>
              <a:t>Transportation related</a:t>
            </a: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4876800" y="2438400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u="none">
                <a:solidFill>
                  <a:srgbClr val="CC3300"/>
                </a:solidFill>
                <a:latin typeface="Times New Roman" pitchFamily="18" charset="0"/>
              </a:rPr>
              <a:t>{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8E17-F7EF-4879-B690-13F8DCCC090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u="none">
                <a:solidFill>
                  <a:schemeClr val="tx2"/>
                </a:solidFill>
                <a:latin typeface="Garamond" pitchFamily="18" charset="0"/>
              </a:rPr>
              <a:t>Ozone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57200" y="11430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400" u="none" dirty="0"/>
              <a:t>Ground level ozone is formed in the atmosphere, not directly emitted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2200" u="none" dirty="0"/>
              <a:t>Volatile Organic Compounds (VOC) and Nitrogen Oxides  (NOx) react in the presence of sunlight to form ozone</a:t>
            </a:r>
          </a:p>
        </p:txBody>
      </p:sp>
      <p:pic>
        <p:nvPicPr>
          <p:cNvPr id="374790" name="Picture 6" descr="ozone-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51163"/>
            <a:ext cx="5927725" cy="32210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46A4-3F3E-4131-B917-A76BF408EBC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4569</TotalTime>
  <Words>1724</Words>
  <Application>Microsoft Office PowerPoint</Application>
  <PresentationFormat>On-screen Show (4:3)</PresentationFormat>
  <Paragraphs>357</Paragraphs>
  <Slides>54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Garamond</vt:lpstr>
      <vt:lpstr>Times New Roman</vt:lpstr>
      <vt:lpstr>Wingdings</vt:lpstr>
      <vt:lpstr>Edge</vt:lpstr>
      <vt:lpstr>1_Edge</vt:lpstr>
      <vt:lpstr>Chart</vt:lpstr>
      <vt:lpstr>Transportation &amp; Air Quality Planning AMPO MPO Educational Series November 8, 2012</vt:lpstr>
      <vt:lpstr>Purpose of the Session</vt:lpstr>
      <vt:lpstr>Overview</vt:lpstr>
      <vt:lpstr>AQ Terms and Acronyms</vt:lpstr>
      <vt:lpstr>Air Quality Planning is Straightforward</vt:lpstr>
      <vt:lpstr>Transportation and Air Quality Planning</vt:lpstr>
      <vt:lpstr>Clean Air Act</vt:lpstr>
      <vt:lpstr>Clean Air Act – Title I</vt:lpstr>
      <vt:lpstr>PowerPoint Presentation</vt:lpstr>
      <vt:lpstr>PowerPoint Presentation</vt:lpstr>
      <vt:lpstr>Transportation Ozone Emissions</vt:lpstr>
      <vt:lpstr>PowerPoint Presentation</vt:lpstr>
      <vt:lpstr>PowerPoint Presentation</vt:lpstr>
      <vt:lpstr>Transportation Particulate Emissions</vt:lpstr>
      <vt:lpstr>PowerPoint Presentation</vt:lpstr>
      <vt:lpstr>Air Pollution Health Effects</vt:lpstr>
      <vt:lpstr>Air Pollution Health Effects</vt:lpstr>
      <vt:lpstr>Air Quality Planning</vt:lpstr>
      <vt:lpstr>Air Quality Planning Process </vt:lpstr>
      <vt:lpstr>Monitoring Air Quality</vt:lpstr>
      <vt:lpstr>Nonattainment Area Classifications</vt:lpstr>
      <vt:lpstr>8-Hour Ozone Areas</vt:lpstr>
      <vt:lpstr>PM2.5 Nonattainment Areas</vt:lpstr>
      <vt:lpstr>PM10 Nonattainment Areas</vt:lpstr>
      <vt:lpstr>PowerPoint Presentation</vt:lpstr>
      <vt:lpstr>State Implementation Plan (SIP)</vt:lpstr>
      <vt:lpstr>SIP Description</vt:lpstr>
      <vt:lpstr>Emission Sources</vt:lpstr>
      <vt:lpstr>SIP Emission Inventory</vt:lpstr>
      <vt:lpstr>Example Emissions Inventory</vt:lpstr>
      <vt:lpstr>Example Emissions Inventory</vt:lpstr>
      <vt:lpstr>How is Transportation Planning Linked to Air Quality?</vt:lpstr>
      <vt:lpstr>PowerPoint Presentation</vt:lpstr>
      <vt:lpstr>How are Transportation Plans and TIPS Linked to the SIP?</vt:lpstr>
      <vt:lpstr>PowerPoint Presentation</vt:lpstr>
      <vt:lpstr>PowerPoint Presentation</vt:lpstr>
      <vt:lpstr>Key Elements of a Conformity Determination</vt:lpstr>
      <vt:lpstr>Conducting a Regional Emissions Analysis</vt:lpstr>
      <vt:lpstr>Estimating Travel Demand (VMT)</vt:lpstr>
      <vt:lpstr>Calculating Emissions from VMT</vt:lpstr>
      <vt:lpstr>Meeting the Emissions Test</vt:lpstr>
      <vt:lpstr>Overview of Regional Emissions Analysis</vt:lpstr>
      <vt:lpstr>Conformity Example</vt:lpstr>
      <vt:lpstr>Conformity Example</vt:lpstr>
      <vt:lpstr>PowerPoint Presentation</vt:lpstr>
      <vt:lpstr>PowerPoint Presentation</vt:lpstr>
      <vt:lpstr>PowerPoint Presentation</vt:lpstr>
      <vt:lpstr>Plans and TIPs: Conformity Triggers</vt:lpstr>
      <vt:lpstr>Plan and TIP Revisions </vt:lpstr>
      <vt:lpstr>PowerPoint Presentation</vt:lpstr>
      <vt:lpstr>Interagency Consultation</vt:lpstr>
      <vt:lpstr>Public Participation</vt:lpstr>
      <vt:lpstr>Conformity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State Implementation Plans: Overview</dc:title>
  <dc:creator>Richard Denbow</dc:creator>
  <cp:lastModifiedBy>steve burton</cp:lastModifiedBy>
  <cp:revision>419</cp:revision>
  <dcterms:created xsi:type="dcterms:W3CDTF">2001-05-10T15:10:50Z</dcterms:created>
  <dcterms:modified xsi:type="dcterms:W3CDTF">2015-11-04T16:44:55Z</dcterms:modified>
</cp:coreProperties>
</file>